
<file path=[Content_Types].xml><?xml version="1.0" encoding="utf-8"?>
<Types xmlns="http://schemas.openxmlformats.org/package/2006/content-types">
  <Default Extension="jpeg" ContentType="image/jpe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383" r:id="rId3"/>
    <p:sldId id="368" r:id="rId4"/>
    <p:sldId id="456" r:id="rId5"/>
    <p:sldId id="455" r:id="rId6"/>
    <p:sldId id="457" r:id="rId7"/>
    <p:sldId id="458" r:id="rId8"/>
    <p:sldId id="459" r:id="rId9"/>
    <p:sldId id="480" r:id="rId10"/>
    <p:sldId id="460" r:id="rId11"/>
    <p:sldId id="479" r:id="rId12"/>
    <p:sldId id="461" r:id="rId13"/>
    <p:sldId id="462" r:id="rId14"/>
    <p:sldId id="463" r:id="rId15"/>
    <p:sldId id="464" r:id="rId16"/>
    <p:sldId id="465" r:id="rId17"/>
    <p:sldId id="466" r:id="rId18"/>
    <p:sldId id="467" r:id="rId19"/>
    <p:sldId id="468" r:id="rId20"/>
    <p:sldId id="494" r:id="rId21"/>
    <p:sldId id="473" r:id="rId22"/>
    <p:sldId id="502" r:id="rId23"/>
    <p:sldId id="469" r:id="rId24"/>
    <p:sldId id="493" r:id="rId25"/>
    <p:sldId id="470" r:id="rId26"/>
    <p:sldId id="474" r:id="rId27"/>
    <p:sldId id="476" r:id="rId28"/>
    <p:sldId id="477" r:id="rId29"/>
    <p:sldId id="481" r:id="rId30"/>
    <p:sldId id="482" r:id="rId31"/>
    <p:sldId id="483" r:id="rId32"/>
    <p:sldId id="484" r:id="rId33"/>
    <p:sldId id="485" r:id="rId34"/>
    <p:sldId id="486" r:id="rId35"/>
    <p:sldId id="487" r:id="rId36"/>
    <p:sldId id="488" r:id="rId37"/>
    <p:sldId id="489" r:id="rId38"/>
    <p:sldId id="490" r:id="rId39"/>
    <p:sldId id="491" r:id="rId40"/>
    <p:sldId id="492" r:id="rId41"/>
    <p:sldId id="495" r:id="rId42"/>
    <p:sldId id="496" r:id="rId43"/>
    <p:sldId id="497" r:id="rId44"/>
    <p:sldId id="498" r:id="rId45"/>
    <p:sldId id="499" r:id="rId46"/>
    <p:sldId id="500" r:id="rId47"/>
    <p:sldId id="501" r:id="rId4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0C0"/>
    <a:srgbClr val="080808"/>
    <a:srgbClr val="EBED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66" d="100"/>
          <a:sy n="66" d="100"/>
        </p:scale>
        <p:origin x="-560" y="-60"/>
      </p:cViewPr>
      <p:guideLst>
        <p:guide orient="horz" pos="2183"/>
        <p:guide pos="438"/>
        <p:guide pos="724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1" Type="http://schemas.openxmlformats.org/officeDocument/2006/relationships/tableStyles" Target="tableStyles.xml"/><Relationship Id="rId50" Type="http://schemas.openxmlformats.org/officeDocument/2006/relationships/viewProps" Target="viewProps.xml"/><Relationship Id="rId5" Type="http://schemas.openxmlformats.org/officeDocument/2006/relationships/slide" Target="slides/slide3.xml"/><Relationship Id="rId49" Type="http://schemas.openxmlformats.org/officeDocument/2006/relationships/presProps" Target="presProps.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jpeg>
</file>

<file path=ppt/media/image3.png>
</file>

<file path=ppt/media/image4.wdp>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bg>
      <p:bgPr>
        <a:blipFill>
          <a:blip r:embed="rId2"/>
          <a:stretch>
            <a:fillRect/>
          </a:stretch>
        </a:blipFill>
        <a:effectLst/>
      </p:bgPr>
    </p:bg>
    <p:spTree>
      <p:nvGrpSpPr>
        <p:cNvPr id="1" name=""/>
        <p:cNvGrpSpPr/>
        <p:nvPr/>
      </p:nvGrpSpPr>
      <p:grpSpPr>
        <a:xfrm>
          <a:off x="0" y="0"/>
          <a:ext cx="0" cy="0"/>
          <a:chOff x="0" y="0"/>
          <a:chExt cx="0" cy="0"/>
        </a:xfrm>
      </p:grpSpPr>
      <p:sp>
        <p:nvSpPr>
          <p:cNvPr id="3" name="矩形 2"/>
          <p:cNvSpPr/>
          <p:nvPr userDrawn="1"/>
        </p:nvSpPr>
        <p:spPr>
          <a:xfrm>
            <a:off x="37071" y="28833"/>
            <a:ext cx="12117858" cy="6800334"/>
          </a:xfrm>
          <a:prstGeom prst="rect">
            <a:avLst/>
          </a:prstGeom>
          <a:noFill/>
          <a:ln w="69850">
            <a:gradFill>
              <a:gsLst>
                <a:gs pos="0">
                  <a:schemeClr val="accent1">
                    <a:lumMod val="5000"/>
                    <a:lumOff val="95000"/>
                  </a:schemeClr>
                </a:gs>
                <a:gs pos="74000">
                  <a:schemeClr val="bg1"/>
                </a:gs>
                <a:gs pos="55000">
                  <a:schemeClr val="bg1">
                    <a:lumMod val="65000"/>
                  </a:schemeClr>
                </a:gs>
                <a:gs pos="100000">
                  <a:schemeClr val="bg1">
                    <a:lumMod val="50000"/>
                  </a:schemeClr>
                </a:gs>
              </a:gsLst>
              <a:lin ang="5400000" scaled="1"/>
            </a:gra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lvl1pPr>
              <a:buNone/>
              <a:defRPr lang="zh-CN" altLang="en-US" sz="2800" b="1" dirty="0" smtClean="0">
                <a:solidFill>
                  <a:schemeClr val="tx1">
                    <a:lumMod val="75000"/>
                  </a:schemeClr>
                </a:solidFill>
                <a:latin typeface="+mn-lt"/>
                <a:ea typeface="+mn-ea"/>
                <a:cs typeface="+mn-cs"/>
              </a:defRPr>
            </a:lvl1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Rectangle 25"/>
          <p:cNvSpPr>
            <a:spLocks noGrp="1" noChangeArrowheads="1"/>
          </p:cNvSpPr>
          <p:nvPr>
            <p:ph type="sldNum" sz="quarter" idx="10"/>
          </p:nvPr>
        </p:nvSpPr>
        <p:spPr/>
        <p:txBody>
          <a:bodyPr/>
          <a:lstStyle>
            <a:lvl1pPr>
              <a:defRPr/>
            </a:lvl1pPr>
          </a:lstStyle>
          <a:p>
            <a:pPr>
              <a:defRPr/>
            </a:pPr>
            <a:fld id="{770CB7A5-5FE8-4257-9269-FBB8495D2706}" type="slidenum">
              <a:rPr lang="ko-KR" altLang="en-US"/>
            </a:fld>
            <a:endParaRPr lang="en-US" altLang="ko-K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468D7A-2995-495E-9A2A-B137F9CACD00}"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C1135C-D794-4B70-AFAB-159D2306CD4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6.xml"/><Relationship Id="rId3" Type="http://schemas.microsoft.com/office/2007/relationships/hdphoto" Target="../media/image4.wdp"/><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9" Type="http://schemas.openxmlformats.org/officeDocument/2006/relationships/tags" Target="../tags/tag31.xml"/><Relationship Id="rId8" Type="http://schemas.openxmlformats.org/officeDocument/2006/relationships/tags" Target="../tags/tag30.xml"/><Relationship Id="rId7" Type="http://schemas.openxmlformats.org/officeDocument/2006/relationships/tags" Target="../tags/tag29.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 Id="rId3" Type="http://schemas.openxmlformats.org/officeDocument/2006/relationships/tags" Target="../tags/tag25.xml"/><Relationship Id="rId2" Type="http://schemas.openxmlformats.org/officeDocument/2006/relationships/tags" Target="../tags/tag24.xml"/><Relationship Id="rId19" Type="http://schemas.openxmlformats.org/officeDocument/2006/relationships/slideLayout" Target="../slideLayouts/slideLayout7.xml"/><Relationship Id="rId18" Type="http://schemas.openxmlformats.org/officeDocument/2006/relationships/tags" Target="../tags/tag39.xml"/><Relationship Id="rId17" Type="http://schemas.openxmlformats.org/officeDocument/2006/relationships/image" Target="../media/image5.png"/><Relationship Id="rId16" Type="http://schemas.openxmlformats.org/officeDocument/2006/relationships/tags" Target="../tags/tag38.xml"/><Relationship Id="rId15" Type="http://schemas.openxmlformats.org/officeDocument/2006/relationships/tags" Target="../tags/tag37.xml"/><Relationship Id="rId14" Type="http://schemas.openxmlformats.org/officeDocument/2006/relationships/tags" Target="../tags/tag36.xml"/><Relationship Id="rId13" Type="http://schemas.openxmlformats.org/officeDocument/2006/relationships/tags" Target="../tags/tag35.xml"/><Relationship Id="rId12" Type="http://schemas.openxmlformats.org/officeDocument/2006/relationships/tags" Target="../tags/tag34.xml"/><Relationship Id="rId11" Type="http://schemas.openxmlformats.org/officeDocument/2006/relationships/tags" Target="../tags/tag33.xml"/><Relationship Id="rId10" Type="http://schemas.openxmlformats.org/officeDocument/2006/relationships/tags" Target="../tags/tag32.xml"/><Relationship Id="rId1" Type="http://schemas.openxmlformats.org/officeDocument/2006/relationships/tags" Target="../tags/tag23.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4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4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4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43.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4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45.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46.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47.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48.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49.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50.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51.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5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53.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5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5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56.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3.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5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5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5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9" Type="http://schemas.openxmlformats.org/officeDocument/2006/relationships/tags" Target="../tags/tag14.xml"/><Relationship Id="rId8" Type="http://schemas.openxmlformats.org/officeDocument/2006/relationships/tags" Target="../tags/tag13.xml"/><Relationship Id="rId7" Type="http://schemas.openxmlformats.org/officeDocument/2006/relationships/tags" Target="../tags/tag12.xml"/><Relationship Id="rId6" Type="http://schemas.openxmlformats.org/officeDocument/2006/relationships/tags" Target="../tags/tag11.xml"/><Relationship Id="rId5" Type="http://schemas.openxmlformats.org/officeDocument/2006/relationships/tags" Target="../tags/tag10.xml"/><Relationship Id="rId4" Type="http://schemas.openxmlformats.org/officeDocument/2006/relationships/tags" Target="../tags/tag9.xml"/><Relationship Id="rId3" Type="http://schemas.openxmlformats.org/officeDocument/2006/relationships/tags" Target="../tags/tag8.xml"/><Relationship Id="rId2" Type="http://schemas.openxmlformats.org/officeDocument/2006/relationships/tags" Target="../tags/tag7.xml"/><Relationship Id="rId19" Type="http://schemas.openxmlformats.org/officeDocument/2006/relationships/slideLayout" Target="../slideLayouts/slideLayout7.xml"/><Relationship Id="rId18" Type="http://schemas.openxmlformats.org/officeDocument/2006/relationships/tags" Target="../tags/tag22.xml"/><Relationship Id="rId17" Type="http://schemas.openxmlformats.org/officeDocument/2006/relationships/image" Target="../media/image5.png"/><Relationship Id="rId16" Type="http://schemas.openxmlformats.org/officeDocument/2006/relationships/tags" Target="../tags/tag21.xml"/><Relationship Id="rId15" Type="http://schemas.openxmlformats.org/officeDocument/2006/relationships/tags" Target="../tags/tag20.xml"/><Relationship Id="rId14" Type="http://schemas.openxmlformats.org/officeDocument/2006/relationships/tags" Target="../tags/tag19.xml"/><Relationship Id="rId13" Type="http://schemas.openxmlformats.org/officeDocument/2006/relationships/tags" Target="../tags/tag18.xml"/><Relationship Id="rId12" Type="http://schemas.openxmlformats.org/officeDocument/2006/relationships/tags" Target="../tags/tag17.xml"/><Relationship Id="rId11" Type="http://schemas.openxmlformats.org/officeDocument/2006/relationships/tags" Target="../tags/tag16.xml"/><Relationship Id="rId10" Type="http://schemas.openxmlformats.org/officeDocument/2006/relationships/tags" Target="../tags/tag15.xml"/><Relationship Id="rId1" Type="http://schemas.openxmlformats.org/officeDocument/2006/relationships/tags" Target="../tags/tag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1468385" y="1184256"/>
            <a:ext cx="9255229" cy="3006743"/>
            <a:chOff x="1468385" y="1184256"/>
            <a:chExt cx="9255229" cy="3006743"/>
          </a:xfrm>
        </p:grpSpPr>
        <p:pic>
          <p:nvPicPr>
            <p:cNvPr id="5" name="图片 4"/>
            <p:cNvPicPr>
              <a:picLocks noChangeAspect="1"/>
            </p:cNvPicPr>
            <p:nvPr/>
          </p:nvPicPr>
          <p:blipFill rotWithShape="1">
            <a:blip r:embed="rId2">
              <a:biLevel thresh="25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9479" t="20556" r="9479" b="42840"/>
            <a:stretch>
              <a:fillRect/>
            </a:stretch>
          </p:blipFill>
          <p:spPr>
            <a:xfrm>
              <a:off x="1468385" y="1184256"/>
              <a:ext cx="9255229" cy="3006743"/>
            </a:xfrm>
            <a:prstGeom prst="rect">
              <a:avLst/>
            </a:prstGeom>
          </p:spPr>
        </p:pic>
        <p:sp>
          <p:nvSpPr>
            <p:cNvPr id="3" name="矩形 2"/>
            <p:cNvSpPr/>
            <p:nvPr/>
          </p:nvSpPr>
          <p:spPr>
            <a:xfrm>
              <a:off x="3849229" y="2687627"/>
              <a:ext cx="4493538" cy="830997"/>
            </a:xfrm>
            <a:prstGeom prst="rect">
              <a:avLst/>
            </a:prstGeom>
          </p:spPr>
          <p:txBody>
            <a:bodyPr wrap="none">
              <a:spAutoFit/>
            </a:bodyPr>
            <a:lstStyle/>
            <a:p>
              <a:pPr algn="ctr" eaLnBrk="0" hangingPunct="0"/>
              <a:r>
                <a:rPr lang="zh-CN" altLang="en-US" sz="4800" b="1" dirty="0">
                  <a:solidFill>
                    <a:schemeClr val="bg1"/>
                  </a:solidFill>
                  <a:effectLst>
                    <a:outerShdw blurRad="38100" dist="38100" dir="2700000" algn="tl">
                      <a:srgbClr val="000000">
                        <a:alpha val="43137"/>
                      </a:srgbClr>
                    </a:outerShdw>
                  </a:effectLst>
                  <a:latin typeface="Verdana" panose="020B0604030504040204" pitchFamily="34" charset="0"/>
                </a:rPr>
                <a:t>线性</a:t>
              </a:r>
              <a:r>
                <a:rPr lang="zh-CN" altLang="en-US" sz="4800" b="1" dirty="0" smtClean="0">
                  <a:solidFill>
                    <a:schemeClr val="bg1"/>
                  </a:solidFill>
                  <a:effectLst>
                    <a:outerShdw blurRad="38100" dist="38100" dir="2700000" algn="tl">
                      <a:srgbClr val="000000">
                        <a:alpha val="43137"/>
                      </a:srgbClr>
                    </a:outerShdw>
                  </a:effectLst>
                  <a:latin typeface="Verdana" panose="020B0604030504040204" pitchFamily="34" charset="0"/>
                </a:rPr>
                <a:t>表</a:t>
              </a:r>
              <a:r>
                <a:rPr lang="en-US" altLang="zh-CN" sz="4800" b="1" dirty="0" smtClean="0">
                  <a:solidFill>
                    <a:schemeClr val="bg1"/>
                  </a:solidFill>
                  <a:effectLst>
                    <a:outerShdw blurRad="38100" dist="38100" dir="2700000" algn="tl">
                      <a:srgbClr val="000000">
                        <a:alpha val="43137"/>
                      </a:srgbClr>
                    </a:outerShdw>
                  </a:effectLst>
                  <a:latin typeface="Verdana" panose="020B0604030504040204" pitchFamily="34" charset="0"/>
                </a:rPr>
                <a:t>——</a:t>
              </a:r>
              <a:r>
                <a:rPr lang="zh-CN" altLang="en-US" sz="4800" b="1" dirty="0" smtClean="0">
                  <a:solidFill>
                    <a:schemeClr val="bg1"/>
                  </a:solidFill>
                  <a:effectLst>
                    <a:outerShdw blurRad="38100" dist="38100" dir="2700000" algn="tl">
                      <a:srgbClr val="000000">
                        <a:alpha val="43137"/>
                      </a:srgbClr>
                    </a:outerShdw>
                  </a:effectLst>
                  <a:latin typeface="Verdana" panose="020B0604030504040204" pitchFamily="34" charset="0"/>
                </a:rPr>
                <a:t>链表</a:t>
              </a:r>
              <a:endParaRPr lang="en-US" altLang="zh-CN" sz="4800" b="1" dirty="0">
                <a:solidFill>
                  <a:schemeClr val="bg1"/>
                </a:solidFill>
                <a:effectLst>
                  <a:outerShdw blurRad="38100" dist="38100" dir="2700000" algn="tl">
                    <a:srgbClr val="000000">
                      <a:alpha val="43137"/>
                    </a:srgbClr>
                  </a:outerShdw>
                </a:effectLst>
                <a:latin typeface="Verdana" panose="020B0604030504040204" pitchFamily="34" charset="0"/>
              </a:endParaRPr>
            </a:p>
          </p:txBody>
        </p:sp>
      </p:grpSp>
      <p:sp>
        <p:nvSpPr>
          <p:cNvPr id="7" name="矩形 6"/>
          <p:cNvSpPr/>
          <p:nvPr/>
        </p:nvSpPr>
        <p:spPr>
          <a:xfrm>
            <a:off x="37071" y="28833"/>
            <a:ext cx="12117858" cy="6800334"/>
          </a:xfrm>
          <a:prstGeom prst="rect">
            <a:avLst/>
          </a:prstGeom>
          <a:noFill/>
          <a:ln w="69850">
            <a:gradFill>
              <a:gsLst>
                <a:gs pos="0">
                  <a:schemeClr val="accent1">
                    <a:lumMod val="5000"/>
                    <a:lumOff val="95000"/>
                  </a:schemeClr>
                </a:gs>
                <a:gs pos="74000">
                  <a:schemeClr val="bg1"/>
                </a:gs>
                <a:gs pos="55000">
                  <a:schemeClr val="bg1">
                    <a:lumMod val="65000"/>
                  </a:schemeClr>
                </a:gs>
                <a:gs pos="100000">
                  <a:schemeClr val="bg1">
                    <a:lumMod val="50000"/>
                  </a:schemeClr>
                </a:gs>
              </a:gsLst>
              <a:lin ang="5400000" scaled="1"/>
            </a:gra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out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1219200" y="428625"/>
            <a:ext cx="9753600" cy="2143125"/>
          </a:xfrm>
          <a:prstGeom prst="rect">
            <a:avLst/>
          </a:prstGeom>
          <a:noFill/>
        </p:spPr>
        <p:txBody>
          <a:bodyPr vert="horz" wrap="square" rtlCol="0" anchor="ctr" anchorCtr="0">
            <a:noAutofit/>
          </a:bodyPr>
          <a:lstStyle/>
          <a:p>
            <a:r>
              <a:rPr lang="zh-CN" altLang="en-US" sz="2600" dirty="0" smtClean="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从模板中可以看出，一个单向链表对象有几个数据成员？</a:t>
            </a:r>
            <a:endParaRPr lang="en-US" altLang="zh-CN" sz="2600" dirty="0" smtClean="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a:p>
            <a:r>
              <a:rPr lang="zh-CN" altLang="en-US" sz="2600" dirty="0" smtClean="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（请思考它的数据类型）</a:t>
            </a:r>
            <a:endPar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 name="TextBox 3"/>
          <p:cNvSpPr txBox="1"/>
          <p:nvPr>
            <p:custDataLst>
              <p:tags r:id="rId2"/>
            </p:custDataLst>
          </p:nvPr>
        </p:nvSpPr>
        <p:spPr>
          <a:xfrm>
            <a:off x="2438400" y="2786063"/>
            <a:ext cx="8534400" cy="642938"/>
          </a:xfrm>
          <a:prstGeom prst="rect">
            <a:avLst/>
          </a:prstGeom>
          <a:noFill/>
        </p:spPr>
        <p:txBody>
          <a:bodyPr vert="horz" rtlCol="0" anchor="ctr" anchorCtr="0">
            <a:noAutofit/>
          </a:bodyPr>
          <a:lstStyle/>
          <a:p>
            <a:r>
              <a:rPr lang="en-US" altLang="zh-CN" sz="2600" dirty="0" smtClean="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0</a:t>
            </a:r>
            <a:endPar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 name="TextBox 4"/>
          <p:cNvSpPr txBox="1"/>
          <p:nvPr>
            <p:custDataLst>
              <p:tags r:id="rId3"/>
            </p:custDataLst>
          </p:nvPr>
        </p:nvSpPr>
        <p:spPr>
          <a:xfrm>
            <a:off x="2438400" y="3643313"/>
            <a:ext cx="8534400" cy="642938"/>
          </a:xfrm>
          <a:prstGeom prst="rect">
            <a:avLst/>
          </a:prstGeom>
          <a:noFill/>
        </p:spPr>
        <p:txBody>
          <a:bodyPr vert="horz" rtlCol="0" anchor="ctr" anchorCtr="0">
            <a:noAutofit/>
          </a:bodyPr>
          <a:lstStyle/>
          <a:p>
            <a:r>
              <a:rPr lang="en-US" altLang="zh-CN" sz="2600" dirty="0" smtClean="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1</a:t>
            </a:r>
            <a:endPar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 name="TextBox 5"/>
          <p:cNvSpPr txBox="1"/>
          <p:nvPr>
            <p:custDataLst>
              <p:tags r:id="rId4"/>
            </p:custDataLst>
          </p:nvPr>
        </p:nvSpPr>
        <p:spPr>
          <a:xfrm>
            <a:off x="2438400" y="4500563"/>
            <a:ext cx="8534400" cy="642938"/>
          </a:xfrm>
          <a:prstGeom prst="rect">
            <a:avLst/>
          </a:prstGeom>
          <a:noFill/>
        </p:spPr>
        <p:txBody>
          <a:bodyPr vert="horz" rtlCol="0" anchor="ctr" anchorCtr="0">
            <a:noAutofit/>
          </a:bodyPr>
          <a:lstStyle/>
          <a:p>
            <a:r>
              <a:rPr lang="en-US" altLang="zh-CN" sz="2600" dirty="0" smtClean="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2</a:t>
            </a:r>
            <a:endPar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 name="TextBox 6"/>
          <p:cNvSpPr txBox="1"/>
          <p:nvPr>
            <p:custDataLst>
              <p:tags r:id="rId5"/>
            </p:custDataLst>
          </p:nvPr>
        </p:nvSpPr>
        <p:spPr>
          <a:xfrm>
            <a:off x="2438400" y="5357813"/>
            <a:ext cx="8534400" cy="642938"/>
          </a:xfrm>
          <a:prstGeom prst="rect">
            <a:avLst/>
          </a:prstGeom>
          <a:noFill/>
        </p:spPr>
        <p:txBody>
          <a:bodyPr vert="horz" rtlCol="0" anchor="ctr" anchorCtr="0">
            <a:noAutofit/>
          </a:bodyPr>
          <a:lstStyle/>
          <a:p>
            <a:r>
              <a:rPr lang="en-US" altLang="zh-CN" sz="2600" dirty="0" smtClean="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3</a:t>
            </a:r>
            <a:endPar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 name="Oval 7"/>
          <p:cNvSpPr>
            <a:spLocks noChangeAspect="1"/>
          </p:cNvSpPr>
          <p:nvPr>
            <p:custDataLst>
              <p:tags r:id="rId6"/>
            </p:custDataLst>
          </p:nvPr>
        </p:nvSpPr>
        <p:spPr>
          <a:xfrm>
            <a:off x="1571625" y="2850356"/>
            <a:ext cx="514350" cy="514350"/>
          </a:xfrm>
          <a:prstGeom prst="ellipse">
            <a:avLst/>
          </a:prstGeom>
          <a:solidFill>
            <a:srgbClr val="80808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A</a:t>
            </a:r>
            <a:endParaRPr lang="zh-CN" altLang="en-US"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Oval 8"/>
          <p:cNvSpPr>
            <a:spLocks noChangeAspect="1"/>
          </p:cNvSpPr>
          <p:nvPr>
            <p:custDataLst>
              <p:tags r:id="rId7"/>
            </p:custDataLst>
          </p:nvPr>
        </p:nvSpPr>
        <p:spPr>
          <a:xfrm>
            <a:off x="1571625" y="3707606"/>
            <a:ext cx="514350" cy="514350"/>
          </a:xfrm>
          <a:prstGeom prst="ellipse">
            <a:avLst/>
          </a:prstGeom>
          <a:solidFill>
            <a:srgbClr val="00FF00"/>
          </a:solidFill>
          <a:ln w="254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B</a:t>
            </a:r>
            <a:endParaRPr lang="zh-CN" altLang="en-US"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Oval 9"/>
          <p:cNvSpPr>
            <a:spLocks noChangeAspect="1"/>
          </p:cNvSpPr>
          <p:nvPr>
            <p:custDataLst>
              <p:tags r:id="rId8"/>
            </p:custDataLst>
          </p:nvPr>
        </p:nvSpPr>
        <p:spPr>
          <a:xfrm>
            <a:off x="1571625" y="4564856"/>
            <a:ext cx="514350" cy="514350"/>
          </a:xfrm>
          <a:prstGeom prst="ellipse">
            <a:avLst/>
          </a:prstGeom>
          <a:solidFill>
            <a:srgbClr val="80808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C</a:t>
            </a:r>
            <a:endParaRPr lang="zh-CN" altLang="en-US"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Oval 10"/>
          <p:cNvSpPr>
            <a:spLocks noChangeAspect="1"/>
          </p:cNvSpPr>
          <p:nvPr>
            <p:custDataLst>
              <p:tags r:id="rId9"/>
            </p:custDataLst>
          </p:nvPr>
        </p:nvSpPr>
        <p:spPr>
          <a:xfrm>
            <a:off x="1571625" y="5422106"/>
            <a:ext cx="514350" cy="514350"/>
          </a:xfrm>
          <a:prstGeom prst="ellipse">
            <a:avLst/>
          </a:prstGeom>
          <a:solidFill>
            <a:srgbClr val="80808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D</a:t>
            </a:r>
            <a:endParaRPr lang="zh-CN" altLang="en-US"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Rounded Rectangle 11"/>
          <p:cNvSpPr/>
          <p:nvPr>
            <p:custDataLst>
              <p:tags r:id="rId10"/>
            </p:custDataLst>
          </p:nvPr>
        </p:nvSpPr>
        <p:spPr>
          <a:xfrm>
            <a:off x="8915400" y="6215063"/>
            <a:ext cx="1543050" cy="411480"/>
          </a:xfrm>
          <a:prstGeom prst="roundRect">
            <a:avLst/>
          </a:prstGeom>
          <a:solidFill>
            <a:srgbClr val="808080"/>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Submit</a:t>
            </a:r>
            <a:endParaRPr lang="zh-CN" altLang="en-US"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7" name="Group 16"/>
          <p:cNvGrpSpPr/>
          <p:nvPr>
            <p:custDataLst>
              <p:tags r:id="rId11"/>
            </p:custDataLst>
          </p:nvPr>
        </p:nvGrpSpPr>
        <p:grpSpPr>
          <a:xfrm>
            <a:off x="0" y="0"/>
            <a:ext cx="12192000" cy="635000"/>
            <a:chOff x="0" y="0"/>
            <a:chExt cx="12192000" cy="635000"/>
          </a:xfrm>
        </p:grpSpPr>
        <p:sp>
          <p:nvSpPr>
            <p:cNvPr id="13" name="TitleBackground"/>
            <p:cNvSpPr/>
            <p:nvPr>
              <p:custDataLst>
                <p:tags r:id="rId12"/>
              </p:custDataLst>
            </p:nvPr>
          </p:nvSpPr>
          <p:spPr>
            <a:xfrm>
              <a:off x="0" y="0"/>
              <a:ext cx="12192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ColorBlock"/>
            <p:cNvSpPr/>
            <p:nvPr>
              <p:custDataLst>
                <p:tags r:id="rId13"/>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TypeText"/>
            <p:cNvSpPr txBox="1"/>
            <p:nvPr>
              <p:custDataLst>
                <p:tags r:id="rId14"/>
              </p:custDataLst>
            </p:nvPr>
          </p:nvSpPr>
          <p:spPr>
            <a:xfrm>
              <a:off x="254000" y="0"/>
              <a:ext cx="1905000" cy="635000"/>
            </a:xfrm>
            <a:prstGeom prst="rect">
              <a:avLst/>
            </a:prstGeom>
            <a:noFill/>
          </p:spPr>
          <p:txBody>
            <a:bodyPr vert="horz" wrap="none" rtlCol="0" anchor="ctr" anchorCtr="0">
              <a:noAutofit/>
            </a:bodyPr>
            <a:lstStyle/>
            <a:p>
              <a:r>
                <a:rPr lang="en-US" altLang="zh-CN" smtClean="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单选题</a:t>
              </a:r>
              <a:endParaRPr lang="en-US" altLang="zh-CN" smtClean="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TipText"/>
            <p:cNvSpPr txBox="1"/>
            <p:nvPr>
              <p:custDataLst>
                <p:tags r:id="rId15"/>
              </p:custDataLst>
            </p:nvPr>
          </p:nvSpPr>
          <p:spPr>
            <a:xfrm>
              <a:off x="1143000" y="109220"/>
              <a:ext cx="2286000" cy="508000"/>
            </a:xfrm>
            <a:prstGeom prst="rect">
              <a:avLst/>
            </a:prstGeom>
            <a:noFill/>
          </p:spPr>
          <p:txBody>
            <a:bodyPr vert="horz" wrap="none" rtlCol="0" anchor="ctr" anchorCtr="0">
              <a:noAutofit/>
            </a:bodyPr>
            <a:lstStyle/>
            <a:p>
              <a:pPr lvl="0" algn="l">
                <a:buNone/>
              </a:pPr>
              <a:r>
                <a:rPr lang="en-US" altLang="zh-CN" sz="2000" smtClean="0">
                  <a:solidFill>
                    <a:srgbClr val="80808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1分</a:t>
              </a:r>
              <a:endParaRPr lang="en-US" altLang="zh-CN" sz="2000" smtClean="0">
                <a:solidFill>
                  <a:srgbClr val="80808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p:txBody>
        </p:sp>
      </p:grpSp>
      <p:pic>
        <p:nvPicPr>
          <p:cNvPr id="2" name="Picture 1"/>
          <p:cNvPicPr/>
          <p:nvPr>
            <p:custDataLst>
              <p:tags r:id="rId16"/>
            </p:custDataLst>
          </p:nvPr>
        </p:nvPicPr>
        <p:blipFill>
          <a:blip r:embed="rId17">
            <a:extLst>
              <a:ext uri="{28A0092B-C50C-407E-A947-70E740481C1C}">
                <a14:useLocalDpi xmlns:a14="http://schemas.microsoft.com/office/drawing/2010/main" val="0"/>
              </a:ext>
            </a:extLst>
          </a:blip>
          <a:stretch>
            <a:fillRect/>
          </a:stretch>
        </p:blipFill>
        <p:spPr>
          <a:xfrm>
            <a:off x="10642600" y="63500"/>
            <a:ext cx="1422400" cy="508000"/>
          </a:xfrm>
          <a:prstGeom prst="rect">
            <a:avLst/>
          </a:prstGeom>
        </p:spPr>
      </p:pic>
    </p:spTree>
    <p:custDataLst>
      <p:tags r:id="rId18"/>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549002" y="555626"/>
            <a:ext cx="3422108" cy="876848"/>
            <a:chOff x="326687" y="247818"/>
            <a:chExt cx="4861582" cy="725466"/>
          </a:xfrm>
        </p:grpSpPr>
        <p:sp>
          <p:nvSpPr>
            <p:cNvPr id="8" name="文本框 7"/>
            <p:cNvSpPr txBox="1"/>
            <p:nvPr/>
          </p:nvSpPr>
          <p:spPr bwMode="auto">
            <a:xfrm>
              <a:off x="399105" y="412399"/>
              <a:ext cx="478916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单向链表的实现</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grpSp>
        <p:nvGrpSpPr>
          <p:cNvPr id="4" name="组合 3"/>
          <p:cNvGrpSpPr/>
          <p:nvPr/>
        </p:nvGrpSpPr>
        <p:grpSpPr>
          <a:xfrm>
            <a:off x="223132" y="1881340"/>
            <a:ext cx="1902126" cy="1897530"/>
            <a:chOff x="927538" y="2833999"/>
            <a:chExt cx="1902126" cy="1897530"/>
          </a:xfrm>
        </p:grpSpPr>
        <p:grpSp>
          <p:nvGrpSpPr>
            <p:cNvPr id="37" name="组合 36"/>
            <p:cNvGrpSpPr>
              <a:grpSpLocks noChangeAspect="1"/>
            </p:cNvGrpSpPr>
            <p:nvPr/>
          </p:nvGrpSpPr>
          <p:grpSpPr bwMode="auto">
            <a:xfrm>
              <a:off x="927538" y="2833999"/>
              <a:ext cx="1902126" cy="1897530"/>
              <a:chOff x="3471" y="1280"/>
              <a:chExt cx="829" cy="827"/>
            </a:xfrm>
            <a:solidFill>
              <a:srgbClr val="0070C0"/>
            </a:solidFill>
          </p:grpSpPr>
          <p:sp>
            <p:nvSpPr>
              <p:cNvPr id="38"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39"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0"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1"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2"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3"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4"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5"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6"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7"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8"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9"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0"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1"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2"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3"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4"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5"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6"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7"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8"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9"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0"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1"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2"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3"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4"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5"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6"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7"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8"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9"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0"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1"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2"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3"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4"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5"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6"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7"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grpSp>
        <p:sp>
          <p:nvSpPr>
            <p:cNvPr id="2" name="矩形 1"/>
            <p:cNvSpPr/>
            <p:nvPr/>
          </p:nvSpPr>
          <p:spPr>
            <a:xfrm>
              <a:off x="1003390" y="3566334"/>
              <a:ext cx="1569660" cy="461665"/>
            </a:xfrm>
            <a:prstGeom prst="rect">
              <a:avLst/>
            </a:prstGeom>
          </p:spPr>
          <p:txBody>
            <a:bodyPr wrap="none">
              <a:spAutoFit/>
            </a:bodyPr>
            <a:lstStyle/>
            <a:p>
              <a:r>
                <a:rPr lang="en-US" altLang="zh-CN" sz="2400" dirty="0" smtClean="0">
                  <a:solidFill>
                    <a:srgbClr val="0070C0"/>
                  </a:solidFill>
                  <a:latin typeface="Times New Roman" panose="02020603050405020304" pitchFamily="18" charset="0"/>
                  <a:cs typeface="Times New Roman" panose="02020603050405020304" pitchFamily="18" charset="0"/>
                </a:rPr>
                <a:t>  </a:t>
              </a:r>
              <a:r>
                <a:rPr lang="zh-CN" altLang="en-US" sz="2400" dirty="0">
                  <a:solidFill>
                    <a:srgbClr val="0070C0"/>
                  </a:solidFill>
                  <a:latin typeface="Times New Roman" panose="02020603050405020304" pitchFamily="18" charset="0"/>
                  <a:cs typeface="Times New Roman" panose="02020603050405020304" pitchFamily="18" charset="0"/>
                </a:rPr>
                <a:t>插入算法</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sp>
        <p:nvSpPr>
          <p:cNvPr id="79" name="矩形 2"/>
          <p:cNvSpPr/>
          <p:nvPr/>
        </p:nvSpPr>
        <p:spPr>
          <a:xfrm>
            <a:off x="2184916" y="3242838"/>
            <a:ext cx="8833676" cy="3245047"/>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80" name="Rectangle 3"/>
          <p:cNvSpPr txBox="1">
            <a:spLocks noChangeArrowheads="1"/>
          </p:cNvSpPr>
          <p:nvPr/>
        </p:nvSpPr>
        <p:spPr>
          <a:xfrm>
            <a:off x="2394952" y="1844912"/>
            <a:ext cx="8734603" cy="108242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2400" dirty="0">
                <a:solidFill>
                  <a:srgbClr val="0070C0"/>
                </a:solidFill>
                <a:latin typeface="Times New Roman" panose="02020603050405020304" pitchFamily="18" charset="0"/>
                <a:cs typeface="Times New Roman" panose="02020603050405020304" pitchFamily="18" charset="0"/>
              </a:rPr>
              <a:t>对于插入元素的操作</a:t>
            </a:r>
            <a:r>
              <a:rPr lang="en-US" altLang="zh-CN" sz="2400" dirty="0">
                <a:solidFill>
                  <a:srgbClr val="0070C0"/>
                </a:solidFill>
                <a:latin typeface="Times New Roman" panose="02020603050405020304" pitchFamily="18" charset="0"/>
                <a:cs typeface="Times New Roman" panose="02020603050405020304" pitchFamily="18" charset="0"/>
              </a:rPr>
              <a:t>Insert</a:t>
            </a:r>
            <a:r>
              <a:rPr lang="zh-CN" altLang="en-US" sz="2400" dirty="0">
                <a:solidFill>
                  <a:srgbClr val="0070C0"/>
                </a:solidFill>
                <a:latin typeface="Times New Roman" panose="02020603050405020304" pitchFamily="18" charset="0"/>
                <a:cs typeface="Times New Roman" panose="02020603050405020304" pitchFamily="18" charset="0"/>
              </a:rPr>
              <a:t>，假设当前表中已有</a:t>
            </a:r>
            <a:r>
              <a:rPr lang="en-US" altLang="zh-CN" sz="2400" dirty="0">
                <a:solidFill>
                  <a:srgbClr val="0070C0"/>
                </a:solidFill>
                <a:latin typeface="Times New Roman" panose="02020603050405020304" pitchFamily="18" charset="0"/>
                <a:cs typeface="Times New Roman" panose="02020603050405020304" pitchFamily="18" charset="0"/>
              </a:rPr>
              <a:t>n</a:t>
            </a:r>
            <a:r>
              <a:rPr lang="zh-CN" altLang="en-US" sz="2400" dirty="0">
                <a:solidFill>
                  <a:srgbClr val="0070C0"/>
                </a:solidFill>
                <a:latin typeface="Times New Roman" panose="02020603050405020304" pitchFamily="18" charset="0"/>
                <a:cs typeface="Times New Roman" panose="02020603050405020304" pitchFamily="18" charset="0"/>
              </a:rPr>
              <a:t>个元素，当在第</a:t>
            </a:r>
            <a:r>
              <a:rPr lang="en-US" altLang="zh-CN" sz="2400" dirty="0">
                <a:solidFill>
                  <a:srgbClr val="0070C0"/>
                </a:solidFill>
                <a:latin typeface="Times New Roman" panose="02020603050405020304" pitchFamily="18" charset="0"/>
                <a:cs typeface="Times New Roman" panose="02020603050405020304" pitchFamily="18" charset="0"/>
              </a:rPr>
              <a:t>k</a:t>
            </a:r>
            <a:r>
              <a:rPr lang="zh-CN" altLang="en-US" sz="2400" dirty="0">
                <a:solidFill>
                  <a:srgbClr val="0070C0"/>
                </a:solidFill>
                <a:latin typeface="Times New Roman" panose="02020603050405020304" pitchFamily="18" charset="0"/>
                <a:cs typeface="Times New Roman" panose="02020603050405020304" pitchFamily="18" charset="0"/>
              </a:rPr>
              <a:t>个位置之前插入结点</a:t>
            </a:r>
            <a:r>
              <a:rPr lang="en-US" altLang="zh-CN" sz="2400" dirty="0" err="1">
                <a:solidFill>
                  <a:srgbClr val="0070C0"/>
                </a:solidFill>
                <a:latin typeface="Times New Roman" panose="02020603050405020304" pitchFamily="18" charset="0"/>
                <a:cs typeface="Times New Roman" panose="02020603050405020304" pitchFamily="18" charset="0"/>
              </a:rPr>
              <a:t>newNode</a:t>
            </a:r>
            <a:r>
              <a:rPr lang="zh-CN" altLang="en-US" sz="2400" dirty="0">
                <a:solidFill>
                  <a:srgbClr val="0070C0"/>
                </a:solidFill>
                <a:latin typeface="Times New Roman" panose="02020603050405020304" pitchFamily="18" charset="0"/>
                <a:cs typeface="Times New Roman" panose="02020603050405020304" pitchFamily="18" charset="0"/>
              </a:rPr>
              <a:t>时，需要分</a:t>
            </a:r>
            <a:r>
              <a:rPr lang="en-US" altLang="zh-CN" sz="2400" dirty="0">
                <a:solidFill>
                  <a:srgbClr val="0070C0"/>
                </a:solidFill>
                <a:latin typeface="Times New Roman" panose="02020603050405020304" pitchFamily="18" charset="0"/>
                <a:cs typeface="Times New Roman" panose="02020603050405020304" pitchFamily="18" charset="0"/>
              </a:rPr>
              <a:t>4</a:t>
            </a:r>
            <a:r>
              <a:rPr lang="zh-CN" altLang="en-US" sz="2400" dirty="0">
                <a:solidFill>
                  <a:srgbClr val="0070C0"/>
                </a:solidFill>
                <a:latin typeface="Times New Roman" panose="02020603050405020304" pitchFamily="18" charset="0"/>
                <a:cs typeface="Times New Roman" panose="02020603050405020304" pitchFamily="18" charset="0"/>
              </a:rPr>
              <a:t>种情况进行处理：</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sp>
        <p:nvSpPr>
          <p:cNvPr id="3" name="矩形 2"/>
          <p:cNvSpPr/>
          <p:nvPr/>
        </p:nvSpPr>
        <p:spPr>
          <a:xfrm>
            <a:off x="2599264" y="3236266"/>
            <a:ext cx="8419327" cy="3079305"/>
          </a:xfrm>
          <a:prstGeom prst="rect">
            <a:avLst/>
          </a:prstGeom>
        </p:spPr>
        <p:txBody>
          <a:bodyPr wrap="square">
            <a:spAutoFit/>
          </a:bodyPr>
          <a:lstStyle/>
          <a:p>
            <a:pPr>
              <a:lnSpc>
                <a:spcPct val="150000"/>
              </a:lnSpc>
            </a:pP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①当</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k&gt;n+1</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或者</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k&lt;1</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时，插入位置不正确，报错；</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a:lnSpc>
                <a:spcPct val="150000"/>
              </a:lnSpc>
            </a:pP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②当是空表且</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k=1</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时，只需要将</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head-&gt;next</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指向新结点即可；</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a:lnSpc>
                <a:spcPct val="150000"/>
              </a:lnSpc>
            </a:pP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③当不是空表且</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k=1</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时，需要将新结点的</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next</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指针指向第</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1</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个元素结点，再将头结点的指针域指向</a:t>
            </a:r>
            <a:r>
              <a:rPr lang="en-US" altLang="zh-CN" sz="2200" dirty="0" err="1">
                <a:solidFill>
                  <a:schemeClr val="tx1">
                    <a:lumMod val="85000"/>
                    <a:lumOff val="15000"/>
                  </a:schemeClr>
                </a:solidFill>
                <a:latin typeface="Times New Roman" panose="02020603050405020304" pitchFamily="18" charset="0"/>
                <a:cs typeface="Times New Roman" panose="02020603050405020304" pitchFamily="18" charset="0"/>
              </a:rPr>
              <a:t>newNode</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结点即可；</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a:lnSpc>
                <a:spcPct val="150000"/>
              </a:lnSpc>
            </a:pP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④当</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1&lt;k&lt;=n</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时，将</a:t>
            </a:r>
            <a:r>
              <a:rPr lang="en-US" altLang="zh-CN" sz="2200" dirty="0" err="1">
                <a:solidFill>
                  <a:schemeClr val="tx1">
                    <a:lumMod val="85000"/>
                    <a:lumOff val="15000"/>
                  </a:schemeClr>
                </a:solidFill>
                <a:latin typeface="Times New Roman" panose="02020603050405020304" pitchFamily="18" charset="0"/>
                <a:cs typeface="Times New Roman" panose="02020603050405020304" pitchFamily="18" charset="0"/>
              </a:rPr>
              <a:t>newNode</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的</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next</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指针指向第</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k</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个元素结点，将第</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k-1</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个元素结点的</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next</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指针指向</a:t>
            </a:r>
            <a:r>
              <a:rPr lang="en-US" altLang="zh-CN" sz="2200" dirty="0" err="1">
                <a:solidFill>
                  <a:schemeClr val="tx1">
                    <a:lumMod val="85000"/>
                    <a:lumOff val="15000"/>
                  </a:schemeClr>
                </a:solidFill>
                <a:latin typeface="Times New Roman" panose="02020603050405020304" pitchFamily="18" charset="0"/>
                <a:cs typeface="Times New Roman" panose="02020603050405020304" pitchFamily="18" charset="0"/>
              </a:rPr>
              <a:t>newNode</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即可。</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80"/>
                                        </p:tgtEl>
                                        <p:attrNameLst>
                                          <p:attrName>style.visibility</p:attrName>
                                        </p:attrNameLst>
                                      </p:cBhvr>
                                      <p:to>
                                        <p:strVal val="visible"/>
                                      </p:to>
                                    </p:set>
                                    <p:animEffect transition="in" filter="wipe(left)">
                                      <p:cBhvr>
                                        <p:cTn id="17" dur="500"/>
                                        <p:tgtEl>
                                          <p:spTgt spid="80"/>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79"/>
                                        </p:tgtEl>
                                        <p:attrNameLst>
                                          <p:attrName>style.visibility</p:attrName>
                                        </p:attrNameLst>
                                      </p:cBhvr>
                                      <p:to>
                                        <p:strVal val="visible"/>
                                      </p:to>
                                    </p:set>
                                    <p:animEffect transition="in" filter="wipe(left)">
                                      <p:cBhvr>
                                        <p:cTn id="21" dur="500"/>
                                        <p:tgtEl>
                                          <p:spTgt spid="79"/>
                                        </p:tgtEl>
                                      </p:cBhvr>
                                    </p:animEffect>
                                  </p:childTnLst>
                                </p:cTn>
                              </p:par>
                            </p:childTnLst>
                          </p:cTn>
                        </p:par>
                        <p:par>
                          <p:cTn id="22" fill="hold">
                            <p:stCondLst>
                              <p:cond delay="2000"/>
                            </p:stCondLst>
                            <p:childTnLst>
                              <p:par>
                                <p:cTn id="23" presetID="22" presetClass="entr" presetSubtype="8" fill="hold" grpId="0" nodeType="after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wipe(left)">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P spid="80" grpId="0"/>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32" name="Group 5"/>
          <p:cNvGrpSpPr/>
          <p:nvPr/>
        </p:nvGrpSpPr>
        <p:grpSpPr bwMode="auto">
          <a:xfrm>
            <a:off x="1847850" y="1576251"/>
            <a:ext cx="8496300" cy="4978574"/>
            <a:chOff x="1620" y="5985"/>
            <a:chExt cx="8027" cy="5439"/>
          </a:xfrm>
        </p:grpSpPr>
        <p:grpSp>
          <p:nvGrpSpPr>
            <p:cNvPr id="33" name="Group 6"/>
            <p:cNvGrpSpPr/>
            <p:nvPr/>
          </p:nvGrpSpPr>
          <p:grpSpPr bwMode="auto">
            <a:xfrm>
              <a:off x="3167" y="10185"/>
              <a:ext cx="1080" cy="408"/>
              <a:chOff x="4635" y="7983"/>
              <a:chExt cx="1080" cy="408"/>
            </a:xfrm>
          </p:grpSpPr>
          <p:sp>
            <p:nvSpPr>
              <p:cNvPr id="103" name="Rectangle 7"/>
              <p:cNvSpPr>
                <a:spLocks noChangeArrowheads="1"/>
              </p:cNvSpPr>
              <p:nvPr/>
            </p:nvSpPr>
            <p:spPr bwMode="auto">
              <a:xfrm>
                <a:off x="4635" y="7983"/>
                <a:ext cx="1080" cy="408"/>
              </a:xfrm>
              <a:prstGeom prst="rect">
                <a:avLst/>
              </a:prstGeom>
              <a:solidFill>
                <a:srgbClr val="FFFFFF"/>
              </a:solid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dirty="0">
                    <a:solidFill>
                      <a:srgbClr val="262626"/>
                    </a:solidFill>
                    <a:latin typeface="Times New Roman" panose="02020603050405020304" pitchFamily="18" charset="0"/>
                    <a:cs typeface="Times New Roman" panose="02020603050405020304" pitchFamily="18" charset="0"/>
                  </a:rPr>
                  <a:t>e</a:t>
                </a:r>
                <a:r>
                  <a:rPr lang="en-US" altLang="zh-CN" sz="2000" baseline="-25000" dirty="0">
                    <a:solidFill>
                      <a:srgbClr val="262626"/>
                    </a:solidFill>
                    <a:latin typeface="Times New Roman" panose="02020603050405020304" pitchFamily="18" charset="0"/>
                    <a:cs typeface="Times New Roman" panose="02020603050405020304" pitchFamily="18" charset="0"/>
                  </a:rPr>
                  <a:t>1</a:t>
                </a:r>
                <a:endParaRPr lang="en-US" altLang="zh-CN" sz="2000" dirty="0">
                  <a:solidFill>
                    <a:srgbClr val="262626"/>
                  </a:solidFill>
                  <a:latin typeface="Times New Roman" panose="02020603050405020304" pitchFamily="18" charset="0"/>
                  <a:cs typeface="Times New Roman" panose="02020603050405020304" pitchFamily="18" charset="0"/>
                </a:endParaRPr>
              </a:p>
            </p:txBody>
          </p:sp>
          <p:sp>
            <p:nvSpPr>
              <p:cNvPr id="104" name="Line 8"/>
              <p:cNvSpPr>
                <a:spLocks noChangeShapeType="1"/>
              </p:cNvSpPr>
              <p:nvPr/>
            </p:nvSpPr>
            <p:spPr bwMode="auto">
              <a:xfrm>
                <a:off x="5175" y="8013"/>
                <a:ext cx="0" cy="363"/>
              </a:xfrm>
              <a:prstGeom prst="line">
                <a:avLst/>
              </a:prstGeom>
              <a:noFill/>
              <a:ln w="9525">
                <a:solidFill>
                  <a:srgbClr val="000000"/>
                </a:solidFill>
                <a:round/>
              </a:ln>
            </p:spPr>
            <p:txBody>
              <a:bodyPr/>
              <a:lstStyle/>
              <a:p>
                <a:endParaRPr lang="zh-CN" altLang="en-US">
                  <a:latin typeface="Times New Roman" panose="02020603050405020304" pitchFamily="18" charset="0"/>
                  <a:cs typeface="Times New Roman" panose="02020603050405020304" pitchFamily="18" charset="0"/>
                </a:endParaRPr>
              </a:p>
            </p:txBody>
          </p:sp>
        </p:grpSp>
        <p:sp>
          <p:nvSpPr>
            <p:cNvPr id="34" name="Text Box 9"/>
            <p:cNvSpPr txBox="1">
              <a:spLocks noChangeArrowheads="1"/>
            </p:cNvSpPr>
            <p:nvPr/>
          </p:nvSpPr>
          <p:spPr bwMode="auto">
            <a:xfrm>
              <a:off x="4427" y="10185"/>
              <a:ext cx="380" cy="45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a:latin typeface="Times New Roman" panose="02020603050405020304" pitchFamily="18" charset="0"/>
                  <a:cs typeface="Times New Roman" panose="02020603050405020304" pitchFamily="18" charset="0"/>
                </a:rPr>
                <a:t>…</a:t>
              </a:r>
              <a:endParaRPr lang="en-US" altLang="zh-CN" sz="2000">
                <a:latin typeface="Times New Roman" panose="02020603050405020304" pitchFamily="18" charset="0"/>
                <a:cs typeface="Times New Roman" panose="02020603050405020304" pitchFamily="18" charset="0"/>
              </a:endParaRPr>
            </a:p>
          </p:txBody>
        </p:sp>
        <p:sp>
          <p:nvSpPr>
            <p:cNvPr id="35" name="Text Box 10"/>
            <p:cNvSpPr txBox="1">
              <a:spLocks noChangeArrowheads="1"/>
            </p:cNvSpPr>
            <p:nvPr/>
          </p:nvSpPr>
          <p:spPr bwMode="auto">
            <a:xfrm>
              <a:off x="1800" y="9396"/>
              <a:ext cx="720" cy="468"/>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dirty="0">
                  <a:solidFill>
                    <a:srgbClr val="262626"/>
                  </a:solidFill>
                  <a:latin typeface="Times New Roman" panose="02020603050405020304" pitchFamily="18" charset="0"/>
                  <a:cs typeface="Times New Roman" panose="02020603050405020304" pitchFamily="18" charset="0"/>
                </a:rPr>
                <a:t>head</a:t>
              </a:r>
              <a:endParaRPr lang="en-US" altLang="zh-CN" sz="2000" dirty="0">
                <a:solidFill>
                  <a:srgbClr val="262626"/>
                </a:solidFill>
                <a:latin typeface="Times New Roman" panose="02020603050405020304" pitchFamily="18" charset="0"/>
                <a:cs typeface="Times New Roman" panose="02020603050405020304" pitchFamily="18" charset="0"/>
              </a:endParaRPr>
            </a:p>
          </p:txBody>
        </p:sp>
        <p:sp>
          <p:nvSpPr>
            <p:cNvPr id="36" name="Line 11"/>
            <p:cNvSpPr>
              <a:spLocks noChangeShapeType="1"/>
            </p:cNvSpPr>
            <p:nvPr/>
          </p:nvSpPr>
          <p:spPr bwMode="auto">
            <a:xfrm>
              <a:off x="4078" y="10341"/>
              <a:ext cx="349" cy="0"/>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grpSp>
          <p:nvGrpSpPr>
            <p:cNvPr id="37" name="Group 12"/>
            <p:cNvGrpSpPr/>
            <p:nvPr/>
          </p:nvGrpSpPr>
          <p:grpSpPr bwMode="auto">
            <a:xfrm>
              <a:off x="5147" y="10185"/>
              <a:ext cx="1080" cy="408"/>
              <a:chOff x="4635" y="7983"/>
              <a:chExt cx="1080" cy="408"/>
            </a:xfrm>
          </p:grpSpPr>
          <p:sp>
            <p:nvSpPr>
              <p:cNvPr id="101" name="Rectangle 13"/>
              <p:cNvSpPr>
                <a:spLocks noChangeArrowheads="1"/>
              </p:cNvSpPr>
              <p:nvPr/>
            </p:nvSpPr>
            <p:spPr bwMode="auto">
              <a:xfrm>
                <a:off x="4635" y="7983"/>
                <a:ext cx="1080" cy="408"/>
              </a:xfrm>
              <a:prstGeom prst="rect">
                <a:avLst/>
              </a:prstGeom>
              <a:no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dirty="0">
                    <a:solidFill>
                      <a:srgbClr val="262626"/>
                    </a:solidFill>
                    <a:latin typeface="Times New Roman" panose="02020603050405020304" pitchFamily="18" charset="0"/>
                    <a:cs typeface="Times New Roman" panose="02020603050405020304" pitchFamily="18" charset="0"/>
                  </a:rPr>
                  <a:t>e</a:t>
                </a:r>
                <a:r>
                  <a:rPr lang="en-US" altLang="zh-CN" sz="2000" baseline="-25000" dirty="0">
                    <a:solidFill>
                      <a:srgbClr val="262626"/>
                    </a:solidFill>
                    <a:latin typeface="Times New Roman" panose="02020603050405020304" pitchFamily="18" charset="0"/>
                    <a:cs typeface="Times New Roman" panose="02020603050405020304" pitchFamily="18" charset="0"/>
                  </a:rPr>
                  <a:t>k-1</a:t>
                </a:r>
                <a:endParaRPr lang="en-US" altLang="zh-CN" sz="2000" dirty="0">
                  <a:solidFill>
                    <a:srgbClr val="262626"/>
                  </a:solidFill>
                  <a:latin typeface="Times New Roman" panose="02020603050405020304" pitchFamily="18" charset="0"/>
                  <a:cs typeface="Times New Roman" panose="02020603050405020304" pitchFamily="18" charset="0"/>
                </a:endParaRPr>
              </a:p>
            </p:txBody>
          </p:sp>
          <p:sp>
            <p:nvSpPr>
              <p:cNvPr id="102" name="Line 14"/>
              <p:cNvSpPr>
                <a:spLocks noChangeShapeType="1"/>
              </p:cNvSpPr>
              <p:nvPr/>
            </p:nvSpPr>
            <p:spPr bwMode="auto">
              <a:xfrm>
                <a:off x="5175" y="8013"/>
                <a:ext cx="0" cy="363"/>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grpSp>
        <p:grpSp>
          <p:nvGrpSpPr>
            <p:cNvPr id="38" name="Group 15"/>
            <p:cNvGrpSpPr/>
            <p:nvPr/>
          </p:nvGrpSpPr>
          <p:grpSpPr bwMode="auto">
            <a:xfrm>
              <a:off x="6587" y="10185"/>
              <a:ext cx="1080" cy="408"/>
              <a:chOff x="4635" y="7983"/>
              <a:chExt cx="1080" cy="408"/>
            </a:xfrm>
          </p:grpSpPr>
          <p:sp>
            <p:nvSpPr>
              <p:cNvPr id="99" name="Rectangle 16"/>
              <p:cNvSpPr>
                <a:spLocks noChangeArrowheads="1"/>
              </p:cNvSpPr>
              <p:nvPr/>
            </p:nvSpPr>
            <p:spPr bwMode="auto">
              <a:xfrm>
                <a:off x="4635" y="7983"/>
                <a:ext cx="1080" cy="408"/>
              </a:xfrm>
              <a:prstGeom prst="rect">
                <a:avLst/>
              </a:prstGeom>
              <a:no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dirty="0" err="1">
                    <a:solidFill>
                      <a:srgbClr val="262626"/>
                    </a:solidFill>
                    <a:latin typeface="Times New Roman" panose="02020603050405020304" pitchFamily="18" charset="0"/>
                    <a:cs typeface="Times New Roman" panose="02020603050405020304" pitchFamily="18" charset="0"/>
                  </a:rPr>
                  <a:t>e</a:t>
                </a:r>
                <a:r>
                  <a:rPr lang="en-US" altLang="zh-CN" sz="2000" baseline="-25000" dirty="0" err="1">
                    <a:solidFill>
                      <a:srgbClr val="262626"/>
                    </a:solidFill>
                    <a:latin typeface="Times New Roman" panose="02020603050405020304" pitchFamily="18" charset="0"/>
                    <a:cs typeface="Times New Roman" panose="02020603050405020304" pitchFamily="18" charset="0"/>
                  </a:rPr>
                  <a:t>k</a:t>
                </a:r>
                <a:endParaRPr lang="en-US" altLang="zh-CN" sz="2000" dirty="0">
                  <a:solidFill>
                    <a:srgbClr val="262626"/>
                  </a:solidFill>
                  <a:latin typeface="Times New Roman" panose="02020603050405020304" pitchFamily="18" charset="0"/>
                  <a:cs typeface="Times New Roman" panose="02020603050405020304" pitchFamily="18" charset="0"/>
                </a:endParaRPr>
              </a:p>
            </p:txBody>
          </p:sp>
          <p:sp>
            <p:nvSpPr>
              <p:cNvPr id="100" name="Line 17"/>
              <p:cNvSpPr>
                <a:spLocks noChangeShapeType="1"/>
              </p:cNvSpPr>
              <p:nvPr/>
            </p:nvSpPr>
            <p:spPr bwMode="auto">
              <a:xfrm>
                <a:off x="5175" y="8013"/>
                <a:ext cx="0" cy="363"/>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grpSp>
        <p:sp>
          <p:nvSpPr>
            <p:cNvPr id="39" name="Line 18"/>
            <p:cNvSpPr>
              <a:spLocks noChangeShapeType="1"/>
            </p:cNvSpPr>
            <p:nvPr/>
          </p:nvSpPr>
          <p:spPr bwMode="auto">
            <a:xfrm>
              <a:off x="6047" y="10341"/>
              <a:ext cx="540" cy="0"/>
            </a:xfrm>
            <a:prstGeom prst="line">
              <a:avLst/>
            </a:prstGeom>
            <a:noFill/>
            <a:ln w="9525">
              <a:solidFill>
                <a:srgbClr val="000000"/>
              </a:solidFill>
              <a:prstDash val="sysDot"/>
              <a:round/>
              <a:tailEnd type="triangle" w="sm" len="me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40" name="Line 19"/>
            <p:cNvSpPr>
              <a:spLocks noChangeShapeType="1"/>
            </p:cNvSpPr>
            <p:nvPr/>
          </p:nvSpPr>
          <p:spPr bwMode="auto">
            <a:xfrm>
              <a:off x="4787" y="10341"/>
              <a:ext cx="349" cy="0"/>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grpSp>
          <p:nvGrpSpPr>
            <p:cNvPr id="41" name="Group 20"/>
            <p:cNvGrpSpPr/>
            <p:nvPr/>
          </p:nvGrpSpPr>
          <p:grpSpPr bwMode="auto">
            <a:xfrm>
              <a:off x="5867" y="10965"/>
              <a:ext cx="1080" cy="408"/>
              <a:chOff x="4635" y="7983"/>
              <a:chExt cx="1080" cy="408"/>
            </a:xfrm>
          </p:grpSpPr>
          <p:sp>
            <p:nvSpPr>
              <p:cNvPr id="97" name="Rectangle 21"/>
              <p:cNvSpPr>
                <a:spLocks noChangeArrowheads="1"/>
              </p:cNvSpPr>
              <p:nvPr/>
            </p:nvSpPr>
            <p:spPr bwMode="auto">
              <a:xfrm>
                <a:off x="4635" y="7983"/>
                <a:ext cx="1080" cy="408"/>
              </a:xfrm>
              <a:prstGeom prst="rect">
                <a:avLst/>
              </a:prstGeom>
              <a:no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dirty="0">
                    <a:solidFill>
                      <a:srgbClr val="262626"/>
                    </a:solidFill>
                    <a:latin typeface="Times New Roman" panose="02020603050405020304" pitchFamily="18" charset="0"/>
                    <a:cs typeface="Times New Roman" panose="02020603050405020304" pitchFamily="18" charset="0"/>
                  </a:rPr>
                  <a:t>e</a:t>
                </a:r>
                <a:endParaRPr lang="en-US" altLang="zh-CN" sz="2000" dirty="0">
                  <a:solidFill>
                    <a:srgbClr val="262626"/>
                  </a:solidFill>
                  <a:latin typeface="Times New Roman" panose="02020603050405020304" pitchFamily="18" charset="0"/>
                  <a:cs typeface="Times New Roman" panose="02020603050405020304" pitchFamily="18" charset="0"/>
                </a:endParaRPr>
              </a:p>
            </p:txBody>
          </p:sp>
          <p:sp>
            <p:nvSpPr>
              <p:cNvPr id="98" name="Line 22"/>
              <p:cNvSpPr>
                <a:spLocks noChangeShapeType="1"/>
              </p:cNvSpPr>
              <p:nvPr/>
            </p:nvSpPr>
            <p:spPr bwMode="auto">
              <a:xfrm>
                <a:off x="5175" y="8013"/>
                <a:ext cx="0" cy="363"/>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grpSp>
        <p:sp>
          <p:nvSpPr>
            <p:cNvPr id="42" name="Line 23"/>
            <p:cNvSpPr>
              <a:spLocks noChangeShapeType="1"/>
            </p:cNvSpPr>
            <p:nvPr/>
          </p:nvSpPr>
          <p:spPr bwMode="auto">
            <a:xfrm>
              <a:off x="7498" y="10341"/>
              <a:ext cx="349" cy="0"/>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43" name="Text Box 24"/>
            <p:cNvSpPr txBox="1">
              <a:spLocks noChangeArrowheads="1"/>
            </p:cNvSpPr>
            <p:nvPr/>
          </p:nvSpPr>
          <p:spPr bwMode="auto">
            <a:xfrm>
              <a:off x="7827" y="10185"/>
              <a:ext cx="380" cy="45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a:latin typeface="Times New Roman" panose="02020603050405020304" pitchFamily="18" charset="0"/>
                  <a:cs typeface="Times New Roman" panose="02020603050405020304" pitchFamily="18" charset="0"/>
                </a:rPr>
                <a:t>…</a:t>
              </a:r>
              <a:endParaRPr lang="en-US" altLang="zh-CN" sz="2000">
                <a:latin typeface="Times New Roman" panose="02020603050405020304" pitchFamily="18" charset="0"/>
                <a:cs typeface="Times New Roman" panose="02020603050405020304" pitchFamily="18" charset="0"/>
              </a:endParaRPr>
            </a:p>
          </p:txBody>
        </p:sp>
        <p:grpSp>
          <p:nvGrpSpPr>
            <p:cNvPr id="44" name="Group 25"/>
            <p:cNvGrpSpPr/>
            <p:nvPr/>
          </p:nvGrpSpPr>
          <p:grpSpPr bwMode="auto">
            <a:xfrm>
              <a:off x="8567" y="10185"/>
              <a:ext cx="1080" cy="408"/>
              <a:chOff x="4635" y="7983"/>
              <a:chExt cx="1080" cy="408"/>
            </a:xfrm>
          </p:grpSpPr>
          <p:sp>
            <p:nvSpPr>
              <p:cNvPr id="95" name="Rectangle 26"/>
              <p:cNvSpPr>
                <a:spLocks noChangeArrowheads="1"/>
              </p:cNvSpPr>
              <p:nvPr/>
            </p:nvSpPr>
            <p:spPr bwMode="auto">
              <a:xfrm>
                <a:off x="4635" y="7983"/>
                <a:ext cx="1080" cy="408"/>
              </a:xfrm>
              <a:prstGeom prst="rect">
                <a:avLst/>
              </a:prstGeom>
              <a:no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dirty="0" err="1">
                    <a:solidFill>
                      <a:srgbClr val="262626"/>
                    </a:solidFill>
                    <a:latin typeface="Times New Roman" panose="02020603050405020304" pitchFamily="18" charset="0"/>
                    <a:cs typeface="Times New Roman" panose="02020603050405020304" pitchFamily="18" charset="0"/>
                  </a:rPr>
                  <a:t>e</a:t>
                </a:r>
                <a:r>
                  <a:rPr lang="en-US" altLang="zh-CN" sz="2000" baseline="-25000" dirty="0" err="1">
                    <a:solidFill>
                      <a:srgbClr val="262626"/>
                    </a:solidFill>
                    <a:latin typeface="Times New Roman" panose="02020603050405020304" pitchFamily="18" charset="0"/>
                    <a:cs typeface="Times New Roman" panose="02020603050405020304" pitchFamily="18" charset="0"/>
                  </a:rPr>
                  <a:t>n</a:t>
                </a:r>
                <a:r>
                  <a:rPr lang="en-US" altLang="zh-CN" sz="2000" baseline="-25000" dirty="0">
                    <a:solidFill>
                      <a:srgbClr val="262626"/>
                    </a:solidFill>
                    <a:latin typeface="Times New Roman" panose="02020603050405020304" pitchFamily="18" charset="0"/>
                    <a:cs typeface="Times New Roman" panose="02020603050405020304" pitchFamily="18" charset="0"/>
                  </a:rPr>
                  <a:t>  </a:t>
                </a:r>
                <a:endParaRPr lang="en-US" altLang="zh-CN" sz="2000" dirty="0">
                  <a:solidFill>
                    <a:srgbClr val="262626"/>
                  </a:solidFill>
                  <a:latin typeface="Times New Roman" panose="02020603050405020304" pitchFamily="18" charset="0"/>
                  <a:cs typeface="Times New Roman" panose="02020603050405020304" pitchFamily="18" charset="0"/>
                </a:endParaRPr>
              </a:p>
            </p:txBody>
          </p:sp>
          <p:sp>
            <p:nvSpPr>
              <p:cNvPr id="96" name="Line 27"/>
              <p:cNvSpPr>
                <a:spLocks noChangeShapeType="1"/>
              </p:cNvSpPr>
              <p:nvPr/>
            </p:nvSpPr>
            <p:spPr bwMode="auto">
              <a:xfrm>
                <a:off x="5175" y="8013"/>
                <a:ext cx="0" cy="363"/>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grpSp>
        <p:sp>
          <p:nvSpPr>
            <p:cNvPr id="45" name="Line 28"/>
            <p:cNvSpPr>
              <a:spLocks noChangeShapeType="1"/>
            </p:cNvSpPr>
            <p:nvPr/>
          </p:nvSpPr>
          <p:spPr bwMode="auto">
            <a:xfrm>
              <a:off x="8218" y="10341"/>
              <a:ext cx="349" cy="0"/>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46" name="Line 29"/>
            <p:cNvSpPr>
              <a:spLocks noChangeShapeType="1"/>
            </p:cNvSpPr>
            <p:nvPr/>
          </p:nvSpPr>
          <p:spPr bwMode="auto">
            <a:xfrm>
              <a:off x="6047" y="10437"/>
              <a:ext cx="0" cy="528"/>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47" name="Line 30"/>
            <p:cNvSpPr>
              <a:spLocks noChangeShapeType="1"/>
            </p:cNvSpPr>
            <p:nvPr/>
          </p:nvSpPr>
          <p:spPr bwMode="auto">
            <a:xfrm flipV="1">
              <a:off x="6767" y="10593"/>
              <a:ext cx="0" cy="468"/>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grpSp>
          <p:nvGrpSpPr>
            <p:cNvPr id="48" name="Group 31"/>
            <p:cNvGrpSpPr/>
            <p:nvPr/>
          </p:nvGrpSpPr>
          <p:grpSpPr bwMode="auto">
            <a:xfrm>
              <a:off x="3167" y="8136"/>
              <a:ext cx="1080" cy="408"/>
              <a:chOff x="4635" y="7983"/>
              <a:chExt cx="1080" cy="408"/>
            </a:xfrm>
          </p:grpSpPr>
          <p:sp>
            <p:nvSpPr>
              <p:cNvPr id="93" name="Rectangle 32"/>
              <p:cNvSpPr>
                <a:spLocks noChangeArrowheads="1"/>
              </p:cNvSpPr>
              <p:nvPr/>
            </p:nvSpPr>
            <p:spPr bwMode="auto">
              <a:xfrm>
                <a:off x="4635" y="7983"/>
                <a:ext cx="1080" cy="408"/>
              </a:xfrm>
              <a:prstGeom prst="rect">
                <a:avLst/>
              </a:prstGeom>
              <a:no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dirty="0">
                    <a:solidFill>
                      <a:srgbClr val="262626"/>
                    </a:solidFill>
                    <a:latin typeface="Times New Roman" panose="02020603050405020304" pitchFamily="18" charset="0"/>
                    <a:cs typeface="Times New Roman" panose="02020603050405020304" pitchFamily="18" charset="0"/>
                  </a:rPr>
                  <a:t>e</a:t>
                </a:r>
                <a:r>
                  <a:rPr lang="en-US" altLang="zh-CN" sz="2000" baseline="-25000" dirty="0">
                    <a:solidFill>
                      <a:srgbClr val="262626"/>
                    </a:solidFill>
                    <a:latin typeface="Times New Roman" panose="02020603050405020304" pitchFamily="18" charset="0"/>
                    <a:cs typeface="Times New Roman" panose="02020603050405020304" pitchFamily="18" charset="0"/>
                  </a:rPr>
                  <a:t>1</a:t>
                </a:r>
                <a:endParaRPr lang="en-US" altLang="zh-CN" sz="2000" dirty="0">
                  <a:solidFill>
                    <a:srgbClr val="262626"/>
                  </a:solidFill>
                  <a:latin typeface="Times New Roman" panose="02020603050405020304" pitchFamily="18" charset="0"/>
                  <a:cs typeface="Times New Roman" panose="02020603050405020304" pitchFamily="18" charset="0"/>
                </a:endParaRPr>
              </a:p>
            </p:txBody>
          </p:sp>
          <p:sp>
            <p:nvSpPr>
              <p:cNvPr id="94" name="Line 33"/>
              <p:cNvSpPr>
                <a:spLocks noChangeShapeType="1"/>
              </p:cNvSpPr>
              <p:nvPr/>
            </p:nvSpPr>
            <p:spPr bwMode="auto">
              <a:xfrm>
                <a:off x="5175" y="8013"/>
                <a:ext cx="0" cy="363"/>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grpSp>
        <p:sp>
          <p:nvSpPr>
            <p:cNvPr id="49" name="Text Box 34"/>
            <p:cNvSpPr txBox="1">
              <a:spLocks noChangeArrowheads="1"/>
            </p:cNvSpPr>
            <p:nvPr/>
          </p:nvSpPr>
          <p:spPr bwMode="auto">
            <a:xfrm>
              <a:off x="4427" y="8136"/>
              <a:ext cx="380" cy="45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a:latin typeface="Times New Roman" panose="02020603050405020304" pitchFamily="18" charset="0"/>
                  <a:cs typeface="Times New Roman" panose="02020603050405020304" pitchFamily="18" charset="0"/>
                </a:rPr>
                <a:t>…</a:t>
              </a:r>
              <a:endParaRPr lang="en-US" altLang="zh-CN" sz="2000">
                <a:latin typeface="Times New Roman" panose="02020603050405020304" pitchFamily="18" charset="0"/>
                <a:cs typeface="Times New Roman" panose="02020603050405020304" pitchFamily="18" charset="0"/>
              </a:endParaRPr>
            </a:p>
          </p:txBody>
        </p:sp>
        <p:sp>
          <p:nvSpPr>
            <p:cNvPr id="50" name="Text Box 35"/>
            <p:cNvSpPr txBox="1">
              <a:spLocks noChangeArrowheads="1"/>
            </p:cNvSpPr>
            <p:nvPr/>
          </p:nvSpPr>
          <p:spPr bwMode="auto">
            <a:xfrm>
              <a:off x="1800" y="7368"/>
              <a:ext cx="720" cy="468"/>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dirty="0">
                  <a:solidFill>
                    <a:srgbClr val="262626"/>
                  </a:solidFill>
                  <a:latin typeface="Times New Roman" panose="02020603050405020304" pitchFamily="18" charset="0"/>
                  <a:cs typeface="Times New Roman" panose="02020603050405020304" pitchFamily="18" charset="0"/>
                </a:rPr>
                <a:t>head</a:t>
              </a:r>
              <a:endParaRPr lang="en-US" altLang="zh-CN" sz="2000" dirty="0">
                <a:solidFill>
                  <a:srgbClr val="262626"/>
                </a:solidFill>
                <a:latin typeface="Times New Roman" panose="02020603050405020304" pitchFamily="18" charset="0"/>
                <a:cs typeface="Times New Roman" panose="02020603050405020304" pitchFamily="18" charset="0"/>
              </a:endParaRPr>
            </a:p>
          </p:txBody>
        </p:sp>
        <p:sp>
          <p:nvSpPr>
            <p:cNvPr id="51" name="Line 36"/>
            <p:cNvSpPr>
              <a:spLocks noChangeShapeType="1"/>
            </p:cNvSpPr>
            <p:nvPr/>
          </p:nvSpPr>
          <p:spPr bwMode="auto">
            <a:xfrm>
              <a:off x="4078" y="8292"/>
              <a:ext cx="349" cy="0"/>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grpSp>
          <p:nvGrpSpPr>
            <p:cNvPr id="52" name="Group 37"/>
            <p:cNvGrpSpPr/>
            <p:nvPr/>
          </p:nvGrpSpPr>
          <p:grpSpPr bwMode="auto">
            <a:xfrm>
              <a:off x="5147" y="8136"/>
              <a:ext cx="1080" cy="408"/>
              <a:chOff x="4635" y="7983"/>
              <a:chExt cx="1080" cy="408"/>
            </a:xfrm>
          </p:grpSpPr>
          <p:sp>
            <p:nvSpPr>
              <p:cNvPr id="91" name="Rectangle 38"/>
              <p:cNvSpPr>
                <a:spLocks noChangeArrowheads="1"/>
              </p:cNvSpPr>
              <p:nvPr/>
            </p:nvSpPr>
            <p:spPr bwMode="auto">
              <a:xfrm>
                <a:off x="4635" y="7983"/>
                <a:ext cx="1080" cy="408"/>
              </a:xfrm>
              <a:prstGeom prst="rect">
                <a:avLst/>
              </a:prstGeom>
              <a:no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dirty="0">
                    <a:solidFill>
                      <a:srgbClr val="262626"/>
                    </a:solidFill>
                    <a:latin typeface="Times New Roman" panose="02020603050405020304" pitchFamily="18" charset="0"/>
                    <a:cs typeface="Times New Roman" panose="02020603050405020304" pitchFamily="18" charset="0"/>
                  </a:rPr>
                  <a:t>e</a:t>
                </a:r>
                <a:r>
                  <a:rPr lang="en-US" altLang="zh-CN" sz="2000" baseline="-25000" dirty="0">
                    <a:solidFill>
                      <a:srgbClr val="262626"/>
                    </a:solidFill>
                    <a:latin typeface="Times New Roman" panose="02020603050405020304" pitchFamily="18" charset="0"/>
                    <a:cs typeface="Times New Roman" panose="02020603050405020304" pitchFamily="18" charset="0"/>
                  </a:rPr>
                  <a:t>k-1</a:t>
                </a:r>
                <a:endParaRPr lang="en-US" altLang="zh-CN" sz="2000" dirty="0">
                  <a:solidFill>
                    <a:srgbClr val="262626"/>
                  </a:solidFill>
                  <a:latin typeface="Times New Roman" panose="02020603050405020304" pitchFamily="18" charset="0"/>
                  <a:cs typeface="Times New Roman" panose="02020603050405020304" pitchFamily="18" charset="0"/>
                </a:endParaRPr>
              </a:p>
            </p:txBody>
          </p:sp>
          <p:sp>
            <p:nvSpPr>
              <p:cNvPr id="92" name="Line 39"/>
              <p:cNvSpPr>
                <a:spLocks noChangeShapeType="1"/>
              </p:cNvSpPr>
              <p:nvPr/>
            </p:nvSpPr>
            <p:spPr bwMode="auto">
              <a:xfrm>
                <a:off x="5175" y="8013"/>
                <a:ext cx="0" cy="363"/>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grpSp>
        <p:grpSp>
          <p:nvGrpSpPr>
            <p:cNvPr id="53" name="Group 40"/>
            <p:cNvGrpSpPr/>
            <p:nvPr/>
          </p:nvGrpSpPr>
          <p:grpSpPr bwMode="auto">
            <a:xfrm>
              <a:off x="6587" y="8136"/>
              <a:ext cx="1080" cy="408"/>
              <a:chOff x="4635" y="7983"/>
              <a:chExt cx="1080" cy="408"/>
            </a:xfrm>
          </p:grpSpPr>
          <p:sp>
            <p:nvSpPr>
              <p:cNvPr id="89" name="Rectangle 41"/>
              <p:cNvSpPr>
                <a:spLocks noChangeArrowheads="1"/>
              </p:cNvSpPr>
              <p:nvPr/>
            </p:nvSpPr>
            <p:spPr bwMode="auto">
              <a:xfrm>
                <a:off x="4635" y="7983"/>
                <a:ext cx="1080" cy="408"/>
              </a:xfrm>
              <a:prstGeom prst="rect">
                <a:avLst/>
              </a:prstGeom>
              <a:no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dirty="0" err="1">
                    <a:solidFill>
                      <a:srgbClr val="262626"/>
                    </a:solidFill>
                    <a:latin typeface="Times New Roman" panose="02020603050405020304" pitchFamily="18" charset="0"/>
                    <a:cs typeface="Times New Roman" panose="02020603050405020304" pitchFamily="18" charset="0"/>
                  </a:rPr>
                  <a:t>e</a:t>
                </a:r>
                <a:r>
                  <a:rPr lang="en-US" altLang="zh-CN" sz="2000" baseline="-25000" dirty="0" err="1">
                    <a:solidFill>
                      <a:srgbClr val="262626"/>
                    </a:solidFill>
                    <a:latin typeface="Times New Roman" panose="02020603050405020304" pitchFamily="18" charset="0"/>
                    <a:cs typeface="Times New Roman" panose="02020603050405020304" pitchFamily="18" charset="0"/>
                  </a:rPr>
                  <a:t>k</a:t>
                </a:r>
                <a:endParaRPr lang="en-US" altLang="zh-CN" sz="2000" dirty="0">
                  <a:solidFill>
                    <a:srgbClr val="262626"/>
                  </a:solidFill>
                  <a:latin typeface="Times New Roman" panose="02020603050405020304" pitchFamily="18" charset="0"/>
                  <a:cs typeface="Times New Roman" panose="02020603050405020304" pitchFamily="18" charset="0"/>
                </a:endParaRPr>
              </a:p>
            </p:txBody>
          </p:sp>
          <p:sp>
            <p:nvSpPr>
              <p:cNvPr id="90" name="Line 42"/>
              <p:cNvSpPr>
                <a:spLocks noChangeShapeType="1"/>
              </p:cNvSpPr>
              <p:nvPr/>
            </p:nvSpPr>
            <p:spPr bwMode="auto">
              <a:xfrm>
                <a:off x="5175" y="8013"/>
                <a:ext cx="0" cy="363"/>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grpSp>
        <p:sp>
          <p:nvSpPr>
            <p:cNvPr id="54" name="Line 43"/>
            <p:cNvSpPr>
              <a:spLocks noChangeShapeType="1"/>
            </p:cNvSpPr>
            <p:nvPr/>
          </p:nvSpPr>
          <p:spPr bwMode="auto">
            <a:xfrm>
              <a:off x="6047" y="8295"/>
              <a:ext cx="540" cy="0"/>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55" name="Line 44"/>
            <p:cNvSpPr>
              <a:spLocks noChangeShapeType="1"/>
            </p:cNvSpPr>
            <p:nvPr/>
          </p:nvSpPr>
          <p:spPr bwMode="auto">
            <a:xfrm>
              <a:off x="4787" y="8292"/>
              <a:ext cx="349" cy="0"/>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grpSp>
          <p:nvGrpSpPr>
            <p:cNvPr id="56" name="Group 45"/>
            <p:cNvGrpSpPr/>
            <p:nvPr/>
          </p:nvGrpSpPr>
          <p:grpSpPr bwMode="auto">
            <a:xfrm>
              <a:off x="2447" y="8916"/>
              <a:ext cx="1080" cy="408"/>
              <a:chOff x="4635" y="7983"/>
              <a:chExt cx="1080" cy="408"/>
            </a:xfrm>
          </p:grpSpPr>
          <p:sp>
            <p:nvSpPr>
              <p:cNvPr id="87" name="Rectangle 46"/>
              <p:cNvSpPr>
                <a:spLocks noChangeArrowheads="1"/>
              </p:cNvSpPr>
              <p:nvPr/>
            </p:nvSpPr>
            <p:spPr bwMode="auto">
              <a:xfrm>
                <a:off x="4635" y="7983"/>
                <a:ext cx="1080" cy="408"/>
              </a:xfrm>
              <a:prstGeom prst="rect">
                <a:avLst/>
              </a:prstGeom>
              <a:no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dirty="0">
                    <a:solidFill>
                      <a:srgbClr val="262626"/>
                    </a:solidFill>
                    <a:latin typeface="Times New Roman" panose="02020603050405020304" pitchFamily="18" charset="0"/>
                    <a:cs typeface="Times New Roman" panose="02020603050405020304" pitchFamily="18" charset="0"/>
                  </a:rPr>
                  <a:t>e</a:t>
                </a:r>
                <a:endParaRPr lang="en-US" altLang="zh-CN" sz="2000" dirty="0">
                  <a:solidFill>
                    <a:srgbClr val="262626"/>
                  </a:solidFill>
                  <a:latin typeface="Times New Roman" panose="02020603050405020304" pitchFamily="18" charset="0"/>
                  <a:cs typeface="Times New Roman" panose="02020603050405020304" pitchFamily="18" charset="0"/>
                </a:endParaRPr>
              </a:p>
            </p:txBody>
          </p:sp>
          <p:sp>
            <p:nvSpPr>
              <p:cNvPr id="88" name="Line 47"/>
              <p:cNvSpPr>
                <a:spLocks noChangeShapeType="1"/>
              </p:cNvSpPr>
              <p:nvPr/>
            </p:nvSpPr>
            <p:spPr bwMode="auto">
              <a:xfrm>
                <a:off x="5175" y="8013"/>
                <a:ext cx="0" cy="363"/>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grpSp>
        <p:sp>
          <p:nvSpPr>
            <p:cNvPr id="57" name="Line 48"/>
            <p:cNvSpPr>
              <a:spLocks noChangeShapeType="1"/>
            </p:cNvSpPr>
            <p:nvPr/>
          </p:nvSpPr>
          <p:spPr bwMode="auto">
            <a:xfrm>
              <a:off x="7498" y="8292"/>
              <a:ext cx="349" cy="0"/>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58" name="Text Box 49"/>
            <p:cNvSpPr txBox="1">
              <a:spLocks noChangeArrowheads="1"/>
            </p:cNvSpPr>
            <p:nvPr/>
          </p:nvSpPr>
          <p:spPr bwMode="auto">
            <a:xfrm>
              <a:off x="7827" y="8136"/>
              <a:ext cx="380" cy="45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a:latin typeface="Times New Roman" panose="02020603050405020304" pitchFamily="18" charset="0"/>
                  <a:cs typeface="Times New Roman" panose="02020603050405020304" pitchFamily="18" charset="0"/>
                </a:rPr>
                <a:t>…</a:t>
              </a:r>
              <a:endParaRPr lang="en-US" altLang="zh-CN" sz="2000">
                <a:latin typeface="Times New Roman" panose="02020603050405020304" pitchFamily="18" charset="0"/>
                <a:cs typeface="Times New Roman" panose="02020603050405020304" pitchFamily="18" charset="0"/>
              </a:endParaRPr>
            </a:p>
          </p:txBody>
        </p:sp>
        <p:grpSp>
          <p:nvGrpSpPr>
            <p:cNvPr id="59" name="Group 50"/>
            <p:cNvGrpSpPr/>
            <p:nvPr/>
          </p:nvGrpSpPr>
          <p:grpSpPr bwMode="auto">
            <a:xfrm>
              <a:off x="8567" y="8136"/>
              <a:ext cx="1080" cy="408"/>
              <a:chOff x="4635" y="7983"/>
              <a:chExt cx="1080" cy="408"/>
            </a:xfrm>
          </p:grpSpPr>
          <p:sp>
            <p:nvSpPr>
              <p:cNvPr id="85" name="Rectangle 51"/>
              <p:cNvSpPr>
                <a:spLocks noChangeArrowheads="1"/>
              </p:cNvSpPr>
              <p:nvPr/>
            </p:nvSpPr>
            <p:spPr bwMode="auto">
              <a:xfrm>
                <a:off x="4635" y="7983"/>
                <a:ext cx="1080" cy="408"/>
              </a:xfrm>
              <a:prstGeom prst="rect">
                <a:avLst/>
              </a:prstGeom>
              <a:no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dirty="0" err="1">
                    <a:solidFill>
                      <a:srgbClr val="262626"/>
                    </a:solidFill>
                    <a:latin typeface="Times New Roman" panose="02020603050405020304" pitchFamily="18" charset="0"/>
                    <a:cs typeface="Times New Roman" panose="02020603050405020304" pitchFamily="18" charset="0"/>
                  </a:rPr>
                  <a:t>e</a:t>
                </a:r>
                <a:r>
                  <a:rPr lang="en-US" altLang="zh-CN" sz="2000" baseline="-25000" dirty="0" err="1">
                    <a:solidFill>
                      <a:srgbClr val="262626"/>
                    </a:solidFill>
                    <a:latin typeface="Times New Roman" panose="02020603050405020304" pitchFamily="18" charset="0"/>
                    <a:cs typeface="Times New Roman" panose="02020603050405020304" pitchFamily="18" charset="0"/>
                  </a:rPr>
                  <a:t>n</a:t>
                </a:r>
                <a:r>
                  <a:rPr lang="en-US" altLang="zh-CN" sz="2000" baseline="-25000" dirty="0">
                    <a:solidFill>
                      <a:srgbClr val="262626"/>
                    </a:solidFill>
                    <a:latin typeface="Times New Roman" panose="02020603050405020304" pitchFamily="18" charset="0"/>
                    <a:cs typeface="Times New Roman" panose="02020603050405020304" pitchFamily="18" charset="0"/>
                  </a:rPr>
                  <a:t>  </a:t>
                </a:r>
                <a:endParaRPr lang="en-US" altLang="zh-CN" sz="2000" dirty="0">
                  <a:solidFill>
                    <a:srgbClr val="262626"/>
                  </a:solidFill>
                  <a:latin typeface="Times New Roman" panose="02020603050405020304" pitchFamily="18" charset="0"/>
                  <a:cs typeface="Times New Roman" panose="02020603050405020304" pitchFamily="18" charset="0"/>
                </a:endParaRPr>
              </a:p>
            </p:txBody>
          </p:sp>
          <p:sp>
            <p:nvSpPr>
              <p:cNvPr id="86" name="Line 52"/>
              <p:cNvSpPr>
                <a:spLocks noChangeShapeType="1"/>
              </p:cNvSpPr>
              <p:nvPr/>
            </p:nvSpPr>
            <p:spPr bwMode="auto">
              <a:xfrm>
                <a:off x="5175" y="8013"/>
                <a:ext cx="0" cy="363"/>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grpSp>
        <p:sp>
          <p:nvSpPr>
            <p:cNvPr id="60" name="Line 53"/>
            <p:cNvSpPr>
              <a:spLocks noChangeShapeType="1"/>
            </p:cNvSpPr>
            <p:nvPr/>
          </p:nvSpPr>
          <p:spPr bwMode="auto">
            <a:xfrm>
              <a:off x="8218" y="8292"/>
              <a:ext cx="349" cy="0"/>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61" name="Line 54"/>
            <p:cNvSpPr>
              <a:spLocks noChangeShapeType="1"/>
            </p:cNvSpPr>
            <p:nvPr/>
          </p:nvSpPr>
          <p:spPr bwMode="auto">
            <a:xfrm flipV="1">
              <a:off x="3347" y="8544"/>
              <a:ext cx="0" cy="468"/>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62" name="Text Box 55"/>
            <p:cNvSpPr txBox="1">
              <a:spLocks noChangeArrowheads="1"/>
            </p:cNvSpPr>
            <p:nvPr/>
          </p:nvSpPr>
          <p:spPr bwMode="auto">
            <a:xfrm>
              <a:off x="3707" y="8916"/>
              <a:ext cx="3965" cy="45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sz="2000" dirty="0">
                  <a:solidFill>
                    <a:srgbClr val="262626"/>
                  </a:solidFill>
                  <a:latin typeface="Times New Roman" panose="02020603050405020304" pitchFamily="18" charset="0"/>
                  <a:ea typeface="+mn-ea"/>
                  <a:cs typeface="Times New Roman" panose="02020603050405020304" pitchFamily="18" charset="0"/>
                </a:rPr>
                <a:t>非空表在第</a:t>
              </a:r>
              <a:r>
                <a:rPr lang="en-US" altLang="zh-CN" sz="2000" dirty="0">
                  <a:solidFill>
                    <a:srgbClr val="262626"/>
                  </a:solidFill>
                  <a:latin typeface="Times New Roman" panose="02020603050405020304" pitchFamily="18" charset="0"/>
                  <a:ea typeface="+mn-ea"/>
                  <a:cs typeface="Times New Roman" panose="02020603050405020304" pitchFamily="18" charset="0"/>
                </a:rPr>
                <a:t>1</a:t>
              </a:r>
              <a:r>
                <a:rPr lang="zh-CN" altLang="en-US" sz="2000" dirty="0">
                  <a:solidFill>
                    <a:srgbClr val="262626"/>
                  </a:solidFill>
                  <a:latin typeface="Times New Roman" panose="02020603050405020304" pitchFamily="18" charset="0"/>
                  <a:ea typeface="+mn-ea"/>
                  <a:cs typeface="Times New Roman" panose="02020603050405020304" pitchFamily="18" charset="0"/>
                </a:rPr>
                <a:t>个元素位置插入新元素</a:t>
              </a:r>
              <a:endParaRPr lang="zh-CN" altLang="en-US" sz="2000" dirty="0">
                <a:solidFill>
                  <a:srgbClr val="262626"/>
                </a:solidFill>
                <a:latin typeface="Times New Roman" panose="02020603050405020304" pitchFamily="18" charset="0"/>
                <a:ea typeface="+mn-ea"/>
                <a:cs typeface="Times New Roman" panose="02020603050405020304" pitchFamily="18" charset="0"/>
              </a:endParaRPr>
            </a:p>
          </p:txBody>
        </p:sp>
        <p:sp>
          <p:nvSpPr>
            <p:cNvPr id="63" name="Text Box 56"/>
            <p:cNvSpPr txBox="1">
              <a:spLocks noChangeArrowheads="1"/>
            </p:cNvSpPr>
            <p:nvPr/>
          </p:nvSpPr>
          <p:spPr bwMode="auto">
            <a:xfrm>
              <a:off x="2773" y="10965"/>
              <a:ext cx="2914" cy="45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sz="2000" dirty="0">
                  <a:solidFill>
                    <a:srgbClr val="262626"/>
                  </a:solidFill>
                  <a:latin typeface="Times New Roman" panose="02020603050405020304" pitchFamily="18" charset="0"/>
                  <a:ea typeface="+mn-ea"/>
                  <a:cs typeface="Times New Roman" panose="02020603050405020304" pitchFamily="18" charset="0"/>
                </a:rPr>
                <a:t>非空表在中间插入新元素</a:t>
              </a:r>
              <a:endParaRPr lang="zh-CN" altLang="en-US" sz="2000" dirty="0">
                <a:solidFill>
                  <a:srgbClr val="262626"/>
                </a:solidFill>
                <a:latin typeface="Times New Roman" panose="02020603050405020304" pitchFamily="18" charset="0"/>
                <a:ea typeface="+mn-ea"/>
                <a:cs typeface="Times New Roman" panose="02020603050405020304" pitchFamily="18" charset="0"/>
              </a:endParaRPr>
            </a:p>
          </p:txBody>
        </p:sp>
        <p:grpSp>
          <p:nvGrpSpPr>
            <p:cNvPr id="64" name="Group 57"/>
            <p:cNvGrpSpPr/>
            <p:nvPr/>
          </p:nvGrpSpPr>
          <p:grpSpPr bwMode="auto">
            <a:xfrm>
              <a:off x="1620" y="8148"/>
              <a:ext cx="1080" cy="408"/>
              <a:chOff x="4635" y="7983"/>
              <a:chExt cx="1080" cy="408"/>
            </a:xfrm>
          </p:grpSpPr>
          <p:sp>
            <p:nvSpPr>
              <p:cNvPr id="83" name="Rectangle 58"/>
              <p:cNvSpPr>
                <a:spLocks noChangeArrowheads="1"/>
              </p:cNvSpPr>
              <p:nvPr/>
            </p:nvSpPr>
            <p:spPr bwMode="auto">
              <a:xfrm>
                <a:off x="4635" y="7983"/>
                <a:ext cx="1080" cy="408"/>
              </a:xfrm>
              <a:prstGeom prst="rect">
                <a:avLst/>
              </a:prstGeom>
              <a:no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sz="2000">
                  <a:latin typeface="Times New Roman" panose="02020603050405020304" pitchFamily="18" charset="0"/>
                  <a:cs typeface="Times New Roman" panose="02020603050405020304" pitchFamily="18" charset="0"/>
                </a:endParaRPr>
              </a:p>
            </p:txBody>
          </p:sp>
          <p:sp>
            <p:nvSpPr>
              <p:cNvPr id="84" name="Line 59"/>
              <p:cNvSpPr>
                <a:spLocks noChangeShapeType="1"/>
              </p:cNvSpPr>
              <p:nvPr/>
            </p:nvSpPr>
            <p:spPr bwMode="auto">
              <a:xfrm>
                <a:off x="5175" y="8013"/>
                <a:ext cx="0" cy="363"/>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grpSp>
        <p:sp>
          <p:nvSpPr>
            <p:cNvPr id="65" name="Line 60"/>
            <p:cNvSpPr>
              <a:spLocks noChangeShapeType="1"/>
            </p:cNvSpPr>
            <p:nvPr/>
          </p:nvSpPr>
          <p:spPr bwMode="auto">
            <a:xfrm>
              <a:off x="1980" y="7680"/>
              <a:ext cx="0" cy="468"/>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66" name="Line 61"/>
            <p:cNvSpPr>
              <a:spLocks noChangeShapeType="1"/>
            </p:cNvSpPr>
            <p:nvPr/>
          </p:nvSpPr>
          <p:spPr bwMode="auto">
            <a:xfrm>
              <a:off x="2627" y="8388"/>
              <a:ext cx="0" cy="528"/>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67" name="Line 62"/>
            <p:cNvSpPr>
              <a:spLocks noChangeShapeType="1"/>
            </p:cNvSpPr>
            <p:nvPr/>
          </p:nvSpPr>
          <p:spPr bwMode="auto">
            <a:xfrm>
              <a:off x="2627" y="8292"/>
              <a:ext cx="529" cy="3"/>
            </a:xfrm>
            <a:prstGeom prst="line">
              <a:avLst/>
            </a:prstGeom>
            <a:noFill/>
            <a:ln w="9525">
              <a:solidFill>
                <a:srgbClr val="000000"/>
              </a:solidFill>
              <a:prstDash val="sysDot"/>
              <a:round/>
              <a:tailEnd type="triangle" w="sm" len="me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grpSp>
          <p:nvGrpSpPr>
            <p:cNvPr id="68" name="Group 63"/>
            <p:cNvGrpSpPr/>
            <p:nvPr/>
          </p:nvGrpSpPr>
          <p:grpSpPr bwMode="auto">
            <a:xfrm>
              <a:off x="1800" y="10176"/>
              <a:ext cx="1080" cy="408"/>
              <a:chOff x="4635" y="7983"/>
              <a:chExt cx="1080" cy="408"/>
            </a:xfrm>
          </p:grpSpPr>
          <p:sp>
            <p:nvSpPr>
              <p:cNvPr id="81" name="Rectangle 64"/>
              <p:cNvSpPr>
                <a:spLocks noChangeArrowheads="1"/>
              </p:cNvSpPr>
              <p:nvPr/>
            </p:nvSpPr>
            <p:spPr bwMode="auto">
              <a:xfrm>
                <a:off x="4635" y="7983"/>
                <a:ext cx="1080" cy="408"/>
              </a:xfrm>
              <a:prstGeom prst="rect">
                <a:avLst/>
              </a:prstGeom>
              <a:no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sz="2000">
                  <a:latin typeface="Times New Roman" panose="02020603050405020304" pitchFamily="18" charset="0"/>
                  <a:cs typeface="Times New Roman" panose="02020603050405020304" pitchFamily="18" charset="0"/>
                </a:endParaRPr>
              </a:p>
            </p:txBody>
          </p:sp>
          <p:sp>
            <p:nvSpPr>
              <p:cNvPr id="82" name="Line 65"/>
              <p:cNvSpPr>
                <a:spLocks noChangeShapeType="1"/>
              </p:cNvSpPr>
              <p:nvPr/>
            </p:nvSpPr>
            <p:spPr bwMode="auto">
              <a:xfrm>
                <a:off x="5175" y="8013"/>
                <a:ext cx="0" cy="363"/>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grpSp>
        <p:sp>
          <p:nvSpPr>
            <p:cNvPr id="69" name="Line 66"/>
            <p:cNvSpPr>
              <a:spLocks noChangeShapeType="1"/>
            </p:cNvSpPr>
            <p:nvPr/>
          </p:nvSpPr>
          <p:spPr bwMode="auto">
            <a:xfrm>
              <a:off x="2160" y="9708"/>
              <a:ext cx="0" cy="468"/>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0" name="Line 67"/>
            <p:cNvSpPr>
              <a:spLocks noChangeShapeType="1"/>
            </p:cNvSpPr>
            <p:nvPr/>
          </p:nvSpPr>
          <p:spPr bwMode="auto">
            <a:xfrm>
              <a:off x="2700" y="10332"/>
              <a:ext cx="456" cy="9"/>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grpSp>
          <p:nvGrpSpPr>
            <p:cNvPr id="71" name="Group 68"/>
            <p:cNvGrpSpPr/>
            <p:nvPr/>
          </p:nvGrpSpPr>
          <p:grpSpPr bwMode="auto">
            <a:xfrm>
              <a:off x="3240" y="6753"/>
              <a:ext cx="1080" cy="408"/>
              <a:chOff x="4635" y="7983"/>
              <a:chExt cx="1080" cy="408"/>
            </a:xfrm>
          </p:grpSpPr>
          <p:sp>
            <p:nvSpPr>
              <p:cNvPr id="79" name="Rectangle 69"/>
              <p:cNvSpPr>
                <a:spLocks noChangeArrowheads="1"/>
              </p:cNvSpPr>
              <p:nvPr/>
            </p:nvSpPr>
            <p:spPr bwMode="auto">
              <a:xfrm>
                <a:off x="4635" y="7983"/>
                <a:ext cx="1080" cy="408"/>
              </a:xfrm>
              <a:prstGeom prst="rect">
                <a:avLst/>
              </a:prstGeom>
              <a:no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dirty="0">
                    <a:solidFill>
                      <a:srgbClr val="262626"/>
                    </a:solidFill>
                    <a:latin typeface="Times New Roman" panose="02020603050405020304" pitchFamily="18" charset="0"/>
                    <a:cs typeface="Times New Roman" panose="02020603050405020304" pitchFamily="18" charset="0"/>
                  </a:rPr>
                  <a:t>e</a:t>
                </a:r>
                <a:endParaRPr lang="en-US" altLang="zh-CN" sz="2000" dirty="0">
                  <a:solidFill>
                    <a:srgbClr val="262626"/>
                  </a:solidFill>
                  <a:latin typeface="Times New Roman" panose="02020603050405020304" pitchFamily="18" charset="0"/>
                  <a:cs typeface="Times New Roman" panose="02020603050405020304" pitchFamily="18" charset="0"/>
                </a:endParaRPr>
              </a:p>
            </p:txBody>
          </p:sp>
          <p:sp>
            <p:nvSpPr>
              <p:cNvPr id="80" name="Line 70"/>
              <p:cNvSpPr>
                <a:spLocks noChangeShapeType="1"/>
              </p:cNvSpPr>
              <p:nvPr/>
            </p:nvSpPr>
            <p:spPr bwMode="auto">
              <a:xfrm>
                <a:off x="5175" y="8013"/>
                <a:ext cx="0" cy="363"/>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grpSp>
        <p:sp>
          <p:nvSpPr>
            <p:cNvPr id="72" name="Text Box 71"/>
            <p:cNvSpPr txBox="1">
              <a:spLocks noChangeArrowheads="1"/>
            </p:cNvSpPr>
            <p:nvPr/>
          </p:nvSpPr>
          <p:spPr bwMode="auto">
            <a:xfrm>
              <a:off x="1873" y="5985"/>
              <a:ext cx="720" cy="468"/>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dirty="0">
                  <a:solidFill>
                    <a:srgbClr val="262626"/>
                  </a:solidFill>
                  <a:latin typeface="Times New Roman" panose="02020603050405020304" pitchFamily="18" charset="0"/>
                  <a:cs typeface="Times New Roman" panose="02020603050405020304" pitchFamily="18" charset="0"/>
                </a:rPr>
                <a:t>head</a:t>
              </a:r>
              <a:endParaRPr lang="en-US" altLang="zh-CN" sz="2000" dirty="0">
                <a:solidFill>
                  <a:srgbClr val="262626"/>
                </a:solidFill>
                <a:latin typeface="Times New Roman" panose="02020603050405020304" pitchFamily="18" charset="0"/>
                <a:cs typeface="Times New Roman" panose="02020603050405020304" pitchFamily="18" charset="0"/>
              </a:endParaRPr>
            </a:p>
          </p:txBody>
        </p:sp>
        <p:sp>
          <p:nvSpPr>
            <p:cNvPr id="73" name="Text Box 72"/>
            <p:cNvSpPr txBox="1">
              <a:spLocks noChangeArrowheads="1"/>
            </p:cNvSpPr>
            <p:nvPr/>
          </p:nvSpPr>
          <p:spPr bwMode="auto">
            <a:xfrm>
              <a:off x="4680" y="6753"/>
              <a:ext cx="4015" cy="45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sz="2000" dirty="0">
                  <a:solidFill>
                    <a:srgbClr val="262626"/>
                  </a:solidFill>
                  <a:latin typeface="Times New Roman" panose="02020603050405020304" pitchFamily="18" charset="0"/>
                  <a:ea typeface="+mn-ea"/>
                  <a:cs typeface="Times New Roman" panose="02020603050405020304" pitchFamily="18" charset="0"/>
                </a:rPr>
                <a:t>在空表第</a:t>
              </a:r>
              <a:r>
                <a:rPr lang="en-US" altLang="zh-CN" sz="2000" dirty="0">
                  <a:solidFill>
                    <a:srgbClr val="262626"/>
                  </a:solidFill>
                  <a:latin typeface="Times New Roman" panose="02020603050405020304" pitchFamily="18" charset="0"/>
                  <a:ea typeface="+mn-ea"/>
                  <a:cs typeface="Times New Roman" panose="02020603050405020304" pitchFamily="18" charset="0"/>
                </a:rPr>
                <a:t>1</a:t>
              </a:r>
              <a:r>
                <a:rPr lang="zh-CN" altLang="en-US" sz="2000" dirty="0">
                  <a:solidFill>
                    <a:srgbClr val="262626"/>
                  </a:solidFill>
                  <a:latin typeface="Times New Roman" panose="02020603050405020304" pitchFamily="18" charset="0"/>
                  <a:ea typeface="+mn-ea"/>
                  <a:cs typeface="Times New Roman" panose="02020603050405020304" pitchFamily="18" charset="0"/>
                </a:rPr>
                <a:t>个元素位置插入新元素</a:t>
              </a:r>
              <a:endParaRPr lang="zh-CN" altLang="en-US" sz="2000" dirty="0">
                <a:solidFill>
                  <a:srgbClr val="262626"/>
                </a:solidFill>
                <a:latin typeface="Times New Roman" panose="02020603050405020304" pitchFamily="18" charset="0"/>
                <a:ea typeface="+mn-ea"/>
                <a:cs typeface="Times New Roman" panose="02020603050405020304" pitchFamily="18" charset="0"/>
              </a:endParaRPr>
            </a:p>
          </p:txBody>
        </p:sp>
        <p:grpSp>
          <p:nvGrpSpPr>
            <p:cNvPr id="74" name="Group 73"/>
            <p:cNvGrpSpPr/>
            <p:nvPr/>
          </p:nvGrpSpPr>
          <p:grpSpPr bwMode="auto">
            <a:xfrm>
              <a:off x="1693" y="6765"/>
              <a:ext cx="1080" cy="408"/>
              <a:chOff x="4635" y="7983"/>
              <a:chExt cx="1080" cy="408"/>
            </a:xfrm>
          </p:grpSpPr>
          <p:sp>
            <p:nvSpPr>
              <p:cNvPr id="77" name="Rectangle 74"/>
              <p:cNvSpPr>
                <a:spLocks noChangeArrowheads="1"/>
              </p:cNvSpPr>
              <p:nvPr/>
            </p:nvSpPr>
            <p:spPr bwMode="auto">
              <a:xfrm>
                <a:off x="4635" y="7983"/>
                <a:ext cx="1080" cy="408"/>
              </a:xfrm>
              <a:prstGeom prst="rect">
                <a:avLst/>
              </a:prstGeom>
              <a:no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sz="2000">
                    <a:latin typeface="Times New Roman" panose="02020603050405020304" pitchFamily="18" charset="0"/>
                    <a:cs typeface="Times New Roman" panose="02020603050405020304" pitchFamily="18" charset="0"/>
                  </a:rPr>
                  <a:t> </a:t>
                </a:r>
                <a:endParaRPr lang="zh-CN" altLang="en-US" sz="2000">
                  <a:latin typeface="Times New Roman" panose="02020603050405020304" pitchFamily="18" charset="0"/>
                  <a:cs typeface="Times New Roman" panose="02020603050405020304" pitchFamily="18" charset="0"/>
                </a:endParaRPr>
              </a:p>
            </p:txBody>
          </p:sp>
          <p:sp>
            <p:nvSpPr>
              <p:cNvPr id="78" name="Line 75"/>
              <p:cNvSpPr>
                <a:spLocks noChangeShapeType="1"/>
              </p:cNvSpPr>
              <p:nvPr/>
            </p:nvSpPr>
            <p:spPr bwMode="auto">
              <a:xfrm>
                <a:off x="5175" y="8013"/>
                <a:ext cx="0" cy="363"/>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grpSp>
        <p:sp>
          <p:nvSpPr>
            <p:cNvPr id="75" name="Line 76"/>
            <p:cNvSpPr>
              <a:spLocks noChangeShapeType="1"/>
            </p:cNvSpPr>
            <p:nvPr/>
          </p:nvSpPr>
          <p:spPr bwMode="auto">
            <a:xfrm>
              <a:off x="2053" y="6297"/>
              <a:ext cx="0" cy="468"/>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sp>
          <p:nvSpPr>
            <p:cNvPr id="76" name="Line 77"/>
            <p:cNvSpPr>
              <a:spLocks noChangeShapeType="1"/>
            </p:cNvSpPr>
            <p:nvPr/>
          </p:nvSpPr>
          <p:spPr bwMode="auto">
            <a:xfrm>
              <a:off x="2700" y="6909"/>
              <a:ext cx="529" cy="3"/>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latin typeface="Times New Roman" panose="02020603050405020304" pitchFamily="18" charset="0"/>
                <a:cs typeface="Times New Roman" panose="02020603050405020304" pitchFamily="18" charset="0"/>
              </a:endParaRPr>
            </a:p>
          </p:txBody>
        </p:sp>
      </p:grpSp>
      <p:grpSp>
        <p:nvGrpSpPr>
          <p:cNvPr id="2" name="组合 1"/>
          <p:cNvGrpSpPr/>
          <p:nvPr/>
        </p:nvGrpSpPr>
        <p:grpSpPr>
          <a:xfrm>
            <a:off x="3031599" y="3568390"/>
            <a:ext cx="4070660" cy="2093972"/>
            <a:chOff x="3031599" y="3568390"/>
            <a:chExt cx="4070660" cy="2093972"/>
          </a:xfrm>
        </p:grpSpPr>
        <p:cxnSp>
          <p:nvCxnSpPr>
            <p:cNvPr id="3" name="Straight Connector 2"/>
            <p:cNvCxnSpPr/>
            <p:nvPr/>
          </p:nvCxnSpPr>
          <p:spPr>
            <a:xfrm flipH="1">
              <a:off x="3031599" y="3568390"/>
              <a:ext cx="216792" cy="214192"/>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flipH="1">
              <a:off x="3192510" y="3568390"/>
              <a:ext cx="216792" cy="214192"/>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flipH="1">
              <a:off x="6724556" y="5448170"/>
              <a:ext cx="216792" cy="214192"/>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a:xfrm flipH="1">
              <a:off x="6885467" y="5448170"/>
              <a:ext cx="216792" cy="214192"/>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grpSp>
      <p:grpSp>
        <p:nvGrpSpPr>
          <p:cNvPr id="132" name="组合 5"/>
          <p:cNvGrpSpPr/>
          <p:nvPr/>
        </p:nvGrpSpPr>
        <p:grpSpPr>
          <a:xfrm>
            <a:off x="549002" y="555626"/>
            <a:ext cx="3422108" cy="876848"/>
            <a:chOff x="326687" y="247818"/>
            <a:chExt cx="4861582" cy="725466"/>
          </a:xfrm>
        </p:grpSpPr>
        <p:sp>
          <p:nvSpPr>
            <p:cNvPr id="133" name="文本框 7"/>
            <p:cNvSpPr txBox="1"/>
            <p:nvPr/>
          </p:nvSpPr>
          <p:spPr bwMode="auto">
            <a:xfrm>
              <a:off x="399105" y="412399"/>
              <a:ext cx="478916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单向链表的实现</a:t>
              </a:r>
              <a:endParaRPr lang="zh-CN" altLang="en-US" sz="2400" kern="0" dirty="0">
                <a:solidFill>
                  <a:srgbClr val="0070C0"/>
                </a:solidFill>
                <a:latin typeface="+mn-ea"/>
              </a:endParaRPr>
            </a:p>
          </p:txBody>
        </p:sp>
        <p:grpSp>
          <p:nvGrpSpPr>
            <p:cNvPr id="134" name="组合 8"/>
            <p:cNvGrpSpPr/>
            <p:nvPr/>
          </p:nvGrpSpPr>
          <p:grpSpPr>
            <a:xfrm>
              <a:off x="326687" y="247818"/>
              <a:ext cx="4861582" cy="725466"/>
              <a:chOff x="326687" y="247818"/>
              <a:chExt cx="4861582" cy="725466"/>
            </a:xfrm>
          </p:grpSpPr>
          <p:grpSp>
            <p:nvGrpSpPr>
              <p:cNvPr id="135" name="组合 9"/>
              <p:cNvGrpSpPr/>
              <p:nvPr/>
            </p:nvGrpSpPr>
            <p:grpSpPr>
              <a:xfrm>
                <a:off x="349799" y="247818"/>
                <a:ext cx="4791980" cy="261575"/>
                <a:chOff x="349799" y="247818"/>
                <a:chExt cx="4791980" cy="261575"/>
              </a:xfrm>
            </p:grpSpPr>
            <p:cxnSp>
              <p:nvCxnSpPr>
                <p:cNvPr id="150"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1"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54"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155"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36" name="组合 10"/>
              <p:cNvGrpSpPr/>
              <p:nvPr/>
            </p:nvGrpSpPr>
            <p:grpSpPr>
              <a:xfrm>
                <a:off x="349799" y="711709"/>
                <a:ext cx="4815092" cy="261575"/>
                <a:chOff x="358852" y="925118"/>
                <a:chExt cx="4815092" cy="261575"/>
              </a:xfrm>
            </p:grpSpPr>
            <p:cxnSp>
              <p:nvCxnSpPr>
                <p:cNvPr id="143"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4"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5"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6"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47"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48"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149"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37" name="组合 11"/>
              <p:cNvGrpSpPr/>
              <p:nvPr/>
            </p:nvGrpSpPr>
            <p:grpSpPr>
              <a:xfrm>
                <a:off x="5138963" y="489126"/>
                <a:ext cx="49306" cy="329693"/>
                <a:chOff x="5138963" y="489126"/>
                <a:chExt cx="49306" cy="329693"/>
              </a:xfrm>
            </p:grpSpPr>
            <p:sp>
              <p:nvSpPr>
                <p:cNvPr id="141"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42"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8" name="组合 12"/>
              <p:cNvGrpSpPr/>
              <p:nvPr/>
            </p:nvGrpSpPr>
            <p:grpSpPr>
              <a:xfrm>
                <a:off x="326687" y="399838"/>
                <a:ext cx="49306" cy="329693"/>
                <a:chOff x="5138963" y="489126"/>
                <a:chExt cx="49306" cy="329693"/>
              </a:xfrm>
            </p:grpSpPr>
            <p:sp>
              <p:nvSpPr>
                <p:cNvPr id="139"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40"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32"/>
                                        </p:tgtEl>
                                        <p:attrNameLst>
                                          <p:attrName>style.visibility</p:attrName>
                                        </p:attrNameLst>
                                      </p:cBhvr>
                                      <p:to>
                                        <p:strVal val="visible"/>
                                      </p:to>
                                    </p:set>
                                    <p:animEffect transition="in" filter="wipe(left)">
                                      <p:cBhvr>
                                        <p:cTn id="7" dur="500"/>
                                        <p:tgtEl>
                                          <p:spTgt spid="13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ipe(left)">
                                      <p:cBhvr>
                                        <p:cTn id="11" dur="500"/>
                                        <p:tgtEl>
                                          <p:spTgt spid="3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矩形 104"/>
          <p:cNvSpPr/>
          <p:nvPr/>
        </p:nvSpPr>
        <p:spPr>
          <a:xfrm>
            <a:off x="996644" y="1610316"/>
            <a:ext cx="10198712" cy="1421928"/>
          </a:xfrm>
          <a:prstGeom prst="rect">
            <a:avLst/>
          </a:prstGeom>
        </p:spPr>
        <p:txBody>
          <a:bodyPr wrap="square">
            <a:spAutoFit/>
          </a:bodyPr>
          <a:lstStyle/>
          <a:p>
            <a:pPr algn="just">
              <a:lnSpc>
                <a:spcPct val="120000"/>
              </a:lnSpc>
              <a:spcBef>
                <a:spcPts val="600"/>
              </a:spcBef>
              <a:buClr>
                <a:srgbClr val="7030A0"/>
              </a:buClr>
            </a:pPr>
            <a:r>
              <a:rPr lang="zh-CN" altLang="en-US" sz="2400" dirty="0">
                <a:latin typeface="Times New Roman" panose="02020603050405020304" pitchFamily="18" charset="0"/>
                <a:cs typeface="Times New Roman" panose="02020603050405020304" pitchFamily="18" charset="0"/>
              </a:rPr>
              <a:t>由于在构造每一个结点对象时，指针域都是</a:t>
            </a:r>
            <a:r>
              <a:rPr lang="en-US" altLang="zh-CN" sz="2400" dirty="0">
                <a:latin typeface="Times New Roman" panose="02020603050405020304" pitchFamily="18" charset="0"/>
                <a:cs typeface="Times New Roman" panose="02020603050405020304" pitchFamily="18" charset="0"/>
              </a:rPr>
              <a:t>NULL</a:t>
            </a:r>
            <a:r>
              <a:rPr lang="zh-CN" altLang="en-US" sz="2400" dirty="0">
                <a:latin typeface="Times New Roman" panose="02020603050405020304" pitchFamily="18" charset="0"/>
                <a:cs typeface="Times New Roman" panose="02020603050405020304" pitchFamily="18" charset="0"/>
              </a:rPr>
              <a:t>。所以，对于上面②</a:t>
            </a:r>
            <a:r>
              <a:rPr lang="en-US" altLang="zh-CN" sz="2400" dirty="0">
                <a:latin typeface="Times New Roman" panose="02020603050405020304" pitchFamily="18" charset="0"/>
                <a:cs typeface="Times New Roman" panose="02020603050405020304" pitchFamily="18" charset="0"/>
              </a:rPr>
              <a:t>—④</a:t>
            </a:r>
            <a:r>
              <a:rPr lang="zh-CN" altLang="en-US" sz="2400" dirty="0">
                <a:latin typeface="Times New Roman" panose="02020603050405020304" pitchFamily="18" charset="0"/>
                <a:cs typeface="Times New Roman" panose="02020603050405020304" pitchFamily="18" charset="0"/>
              </a:rPr>
              <a:t>这</a:t>
            </a:r>
            <a:r>
              <a:rPr lang="en-US" altLang="zh-CN" sz="2400" dirty="0">
                <a:latin typeface="Times New Roman" panose="02020603050405020304" pitchFamily="18" charset="0"/>
                <a:cs typeface="Times New Roman" panose="02020603050405020304" pitchFamily="18" charset="0"/>
              </a:rPr>
              <a:t>3</a:t>
            </a:r>
            <a:r>
              <a:rPr lang="zh-CN" altLang="en-US" sz="2400" dirty="0">
                <a:latin typeface="Times New Roman" panose="02020603050405020304" pitchFamily="18" charset="0"/>
                <a:cs typeface="Times New Roman" panose="02020603050405020304" pitchFamily="18" charset="0"/>
              </a:rPr>
              <a:t>种插入情况可以采用统一的代码。假设要在第</a:t>
            </a:r>
            <a:r>
              <a:rPr lang="en-US" altLang="zh-CN" sz="2400" dirty="0">
                <a:latin typeface="Times New Roman" panose="02020603050405020304" pitchFamily="18" charset="0"/>
                <a:cs typeface="Times New Roman" panose="02020603050405020304" pitchFamily="18" charset="0"/>
              </a:rPr>
              <a:t>k</a:t>
            </a:r>
            <a:r>
              <a:rPr lang="zh-CN" altLang="en-US" sz="2400" dirty="0">
                <a:latin typeface="Times New Roman" panose="02020603050405020304" pitchFamily="18" charset="0"/>
                <a:cs typeface="Times New Roman" panose="02020603050405020304" pitchFamily="18" charset="0"/>
              </a:rPr>
              <a:t>个位置上插入元素值为</a:t>
            </a:r>
            <a:r>
              <a:rPr lang="en-US" altLang="zh-CN" sz="2400" dirty="0">
                <a:latin typeface="Times New Roman" panose="02020603050405020304" pitchFamily="18" charset="0"/>
                <a:cs typeface="Times New Roman" panose="02020603050405020304" pitchFamily="18" charset="0"/>
              </a:rPr>
              <a:t>e</a:t>
            </a:r>
            <a:r>
              <a:rPr lang="zh-CN" altLang="en-US" sz="2400" dirty="0">
                <a:latin typeface="Times New Roman" panose="02020603050405020304" pitchFamily="18" charset="0"/>
                <a:cs typeface="Times New Roman" panose="02020603050405020304" pitchFamily="18" charset="0"/>
              </a:rPr>
              <a:t>的新结点</a:t>
            </a:r>
            <a:r>
              <a:rPr lang="en-US" altLang="zh-CN" sz="2400" dirty="0" err="1">
                <a:latin typeface="Times New Roman" panose="02020603050405020304" pitchFamily="18" charset="0"/>
                <a:cs typeface="Times New Roman" panose="02020603050405020304" pitchFamily="18" charset="0"/>
              </a:rPr>
              <a:t>newNode</a:t>
            </a: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p</a:t>
            </a:r>
            <a:r>
              <a:rPr lang="zh-CN" altLang="en-US" sz="2400" dirty="0">
                <a:latin typeface="Times New Roman" panose="02020603050405020304" pitchFamily="18" charset="0"/>
                <a:cs typeface="Times New Roman" panose="02020603050405020304" pitchFamily="18" charset="0"/>
              </a:rPr>
              <a:t>是一个结点指针，则这</a:t>
            </a:r>
            <a:r>
              <a:rPr lang="en-US" altLang="zh-CN" sz="2400" dirty="0">
                <a:latin typeface="Times New Roman" panose="02020603050405020304" pitchFamily="18" charset="0"/>
                <a:cs typeface="Times New Roman" panose="02020603050405020304" pitchFamily="18" charset="0"/>
              </a:rPr>
              <a:t>3</a:t>
            </a:r>
            <a:r>
              <a:rPr lang="zh-CN" altLang="en-US" sz="2400" dirty="0">
                <a:latin typeface="Times New Roman" panose="02020603050405020304" pitchFamily="18" charset="0"/>
                <a:cs typeface="Times New Roman" panose="02020603050405020304" pitchFamily="18" charset="0"/>
              </a:rPr>
              <a:t>种插入情况的</a:t>
            </a:r>
            <a:r>
              <a:rPr lang="zh-CN" altLang="en-US" sz="2400" dirty="0">
                <a:solidFill>
                  <a:srgbClr val="FF0000"/>
                </a:solidFill>
                <a:latin typeface="Times New Roman" panose="02020603050405020304" pitchFamily="18" charset="0"/>
                <a:cs typeface="Times New Roman" panose="02020603050405020304" pitchFamily="18" charset="0"/>
              </a:rPr>
              <a:t>统一代码</a:t>
            </a:r>
            <a:r>
              <a:rPr lang="zh-CN" altLang="en-US" sz="2400" dirty="0">
                <a:latin typeface="Times New Roman" panose="02020603050405020304" pitchFamily="18" charset="0"/>
                <a:cs typeface="Times New Roman" panose="02020603050405020304" pitchFamily="18" charset="0"/>
              </a:rPr>
              <a:t>为：</a:t>
            </a:r>
            <a:endParaRPr lang="zh-CN" altLang="en-US" sz="2400" dirty="0">
              <a:latin typeface="Times New Roman" panose="02020603050405020304" pitchFamily="18" charset="0"/>
              <a:cs typeface="Times New Roman" panose="02020603050405020304" pitchFamily="18" charset="0"/>
            </a:endParaRPr>
          </a:p>
        </p:txBody>
      </p:sp>
      <p:sp>
        <p:nvSpPr>
          <p:cNvPr id="106" name="Rectangle 3"/>
          <p:cNvSpPr txBox="1">
            <a:spLocks noChangeArrowheads="1"/>
          </p:cNvSpPr>
          <p:nvPr/>
        </p:nvSpPr>
        <p:spPr>
          <a:xfrm>
            <a:off x="2788157" y="3449069"/>
            <a:ext cx="6825486" cy="27688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00000"/>
              </a:lnSpc>
              <a:spcBef>
                <a:spcPts val="600"/>
              </a:spcBef>
              <a:buClr>
                <a:srgbClr val="7030A0"/>
              </a:buClr>
              <a:buNone/>
            </a:pPr>
            <a:r>
              <a:rPr lang="en-US" altLang="zh-CN" sz="2400" dirty="0">
                <a:latin typeface="Times New Roman" panose="02020603050405020304" pitchFamily="18" charset="0"/>
                <a:cs typeface="Times New Roman" panose="02020603050405020304" pitchFamily="18" charset="0"/>
              </a:rPr>
              <a:t>p=head;</a:t>
            </a:r>
            <a:endParaRPr lang="en-US" altLang="zh-CN" sz="24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400" dirty="0">
                <a:latin typeface="Times New Roman" panose="02020603050405020304" pitchFamily="18" charset="0"/>
                <a:cs typeface="Times New Roman" panose="02020603050405020304" pitchFamily="18" charset="0"/>
              </a:rPr>
              <a:t>for( int </a:t>
            </a:r>
            <a:r>
              <a:rPr lang="en-US" altLang="zh-CN" sz="2400" dirty="0" err="1">
                <a:latin typeface="Times New Roman" panose="02020603050405020304" pitchFamily="18" charset="0"/>
                <a:cs typeface="Times New Roman" panose="02020603050405020304" pitchFamily="18" charset="0"/>
              </a:rPr>
              <a:t>i</a:t>
            </a:r>
            <a:r>
              <a:rPr lang="en-US" altLang="zh-CN" sz="2400" dirty="0">
                <a:latin typeface="Times New Roman" panose="02020603050405020304" pitchFamily="18" charset="0"/>
                <a:cs typeface="Times New Roman" panose="02020603050405020304" pitchFamily="18" charset="0"/>
              </a:rPr>
              <a:t>=1;i&lt;</a:t>
            </a:r>
            <a:r>
              <a:rPr lang="en-US" altLang="zh-CN" sz="2400" dirty="0" err="1">
                <a:latin typeface="Times New Roman" panose="02020603050405020304" pitchFamily="18" charset="0"/>
                <a:cs typeface="Times New Roman" panose="02020603050405020304" pitchFamily="18" charset="0"/>
              </a:rPr>
              <a:t>k;i</a:t>
            </a:r>
            <a:r>
              <a:rPr lang="en-US" altLang="zh-CN" sz="2400" dirty="0">
                <a:latin typeface="Times New Roman" panose="02020603050405020304" pitchFamily="18" charset="0"/>
                <a:cs typeface="Times New Roman" panose="02020603050405020304" pitchFamily="18" charset="0"/>
              </a:rPr>
              <a:t>++)  </a:t>
            </a:r>
            <a:endParaRPr lang="en-US" altLang="zh-CN" sz="24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400" dirty="0">
                <a:latin typeface="Times New Roman" panose="02020603050405020304" pitchFamily="18" charset="0"/>
                <a:cs typeface="Times New Roman" panose="02020603050405020304" pitchFamily="18" charset="0"/>
              </a:rPr>
              <a:t>	p=p-&gt;next;		//</a:t>
            </a:r>
            <a:r>
              <a:rPr lang="zh-CN" altLang="en-US" sz="2400" dirty="0">
                <a:latin typeface="Times New Roman" panose="02020603050405020304" pitchFamily="18" charset="0"/>
                <a:cs typeface="Times New Roman" panose="02020603050405020304" pitchFamily="18" charset="0"/>
              </a:rPr>
              <a:t>将</a:t>
            </a:r>
            <a:r>
              <a:rPr lang="en-US" altLang="zh-CN" sz="2400" dirty="0">
                <a:latin typeface="Times New Roman" panose="02020603050405020304" pitchFamily="18" charset="0"/>
                <a:cs typeface="Times New Roman" panose="02020603050405020304" pitchFamily="18" charset="0"/>
              </a:rPr>
              <a:t>p</a:t>
            </a:r>
            <a:r>
              <a:rPr lang="zh-CN" altLang="en-US" sz="2400" dirty="0">
                <a:latin typeface="Times New Roman" panose="02020603050405020304" pitchFamily="18" charset="0"/>
                <a:cs typeface="Times New Roman" panose="02020603050405020304" pitchFamily="18" charset="0"/>
              </a:rPr>
              <a:t>指针移动到第</a:t>
            </a:r>
            <a:r>
              <a:rPr lang="en-US" altLang="zh-CN" sz="2400" dirty="0">
                <a:latin typeface="Times New Roman" panose="02020603050405020304" pitchFamily="18" charset="0"/>
                <a:cs typeface="Times New Roman" panose="02020603050405020304" pitchFamily="18" charset="0"/>
              </a:rPr>
              <a:t>k-1</a:t>
            </a:r>
            <a:r>
              <a:rPr lang="zh-CN" altLang="en-US" sz="2400" dirty="0">
                <a:latin typeface="Times New Roman" panose="02020603050405020304" pitchFamily="18" charset="0"/>
                <a:cs typeface="Times New Roman" panose="02020603050405020304" pitchFamily="18" charset="0"/>
              </a:rPr>
              <a:t>个结点</a:t>
            </a:r>
            <a:endParaRPr lang="zh-CN" altLang="en-US" sz="24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400" dirty="0" err="1">
                <a:latin typeface="Times New Roman" panose="02020603050405020304" pitchFamily="18" charset="0"/>
                <a:cs typeface="Times New Roman" panose="02020603050405020304" pitchFamily="18" charset="0"/>
              </a:rPr>
              <a:t>newNode</a:t>
            </a:r>
            <a:r>
              <a:rPr lang="en-US" altLang="zh-CN" sz="2400" dirty="0">
                <a:latin typeface="Times New Roman" panose="02020603050405020304" pitchFamily="18" charset="0"/>
                <a:cs typeface="Times New Roman" panose="02020603050405020304" pitchFamily="18" charset="0"/>
              </a:rPr>
              <a:t>-&gt;next=p-&gt;next;	</a:t>
            </a:r>
            <a:endParaRPr lang="en-US" altLang="zh-CN" sz="24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400" dirty="0">
                <a:latin typeface="Times New Roman" panose="02020603050405020304" pitchFamily="18" charset="0"/>
                <a:cs typeface="Times New Roman" panose="02020603050405020304" pitchFamily="18" charset="0"/>
              </a:rPr>
              <a:t>//</a:t>
            </a:r>
            <a:r>
              <a:rPr lang="zh-CN" altLang="en-US" sz="2400" dirty="0">
                <a:latin typeface="Times New Roman" panose="02020603050405020304" pitchFamily="18" charset="0"/>
                <a:cs typeface="Times New Roman" panose="02020603050405020304" pitchFamily="18" charset="0"/>
              </a:rPr>
              <a:t>将新结点</a:t>
            </a:r>
            <a:r>
              <a:rPr lang="en-US" altLang="zh-CN" sz="2400" dirty="0" err="1">
                <a:latin typeface="Times New Roman" panose="02020603050405020304" pitchFamily="18" charset="0"/>
                <a:cs typeface="Times New Roman" panose="02020603050405020304" pitchFamily="18" charset="0"/>
              </a:rPr>
              <a:t>newNode</a:t>
            </a:r>
            <a:r>
              <a:rPr lang="zh-CN" altLang="en-US" sz="2400" dirty="0">
                <a:latin typeface="Times New Roman" panose="02020603050405020304" pitchFamily="18" charset="0"/>
                <a:cs typeface="Times New Roman" panose="02020603050405020304" pitchFamily="18" charset="0"/>
              </a:rPr>
              <a:t>插入到链表中</a:t>
            </a:r>
            <a:endParaRPr lang="zh-CN" altLang="en-US" sz="24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400" dirty="0">
                <a:latin typeface="Times New Roman" panose="02020603050405020304" pitchFamily="18" charset="0"/>
                <a:cs typeface="Times New Roman" panose="02020603050405020304" pitchFamily="18" charset="0"/>
              </a:rPr>
              <a:t>p-&gt;next =</a:t>
            </a:r>
            <a:r>
              <a:rPr lang="en-US" altLang="zh-CN" sz="2400" dirty="0" err="1">
                <a:latin typeface="Times New Roman" panose="02020603050405020304" pitchFamily="18" charset="0"/>
                <a:cs typeface="Times New Roman" panose="02020603050405020304" pitchFamily="18" charset="0"/>
              </a:rPr>
              <a:t>newNode</a:t>
            </a: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p:txBody>
      </p:sp>
      <p:grpSp>
        <p:nvGrpSpPr>
          <p:cNvPr id="5" name="组合 5"/>
          <p:cNvGrpSpPr/>
          <p:nvPr/>
        </p:nvGrpSpPr>
        <p:grpSpPr>
          <a:xfrm>
            <a:off x="549002" y="555626"/>
            <a:ext cx="3422108" cy="876848"/>
            <a:chOff x="326687" y="247818"/>
            <a:chExt cx="4861582" cy="725466"/>
          </a:xfrm>
        </p:grpSpPr>
        <p:sp>
          <p:nvSpPr>
            <p:cNvPr id="6" name="文本框 7"/>
            <p:cNvSpPr txBox="1"/>
            <p:nvPr/>
          </p:nvSpPr>
          <p:spPr bwMode="auto">
            <a:xfrm>
              <a:off x="399105" y="412399"/>
              <a:ext cx="478916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单向链表的实现</a:t>
              </a:r>
              <a:endParaRPr lang="zh-CN" altLang="en-US" sz="2400" kern="0" dirty="0">
                <a:solidFill>
                  <a:srgbClr val="0070C0"/>
                </a:solidFill>
                <a:latin typeface="+mn-ea"/>
              </a:endParaRPr>
            </a:p>
          </p:txBody>
        </p:sp>
        <p:grpSp>
          <p:nvGrpSpPr>
            <p:cNvPr id="8" name="组合 8"/>
            <p:cNvGrpSpPr/>
            <p:nvPr/>
          </p:nvGrpSpPr>
          <p:grpSpPr>
            <a:xfrm>
              <a:off x="326687" y="247818"/>
              <a:ext cx="4861582" cy="725466"/>
              <a:chOff x="326687" y="247818"/>
              <a:chExt cx="4861582" cy="725466"/>
            </a:xfrm>
          </p:grpSpPr>
          <p:grpSp>
            <p:nvGrpSpPr>
              <p:cNvPr id="9" name="组合 9"/>
              <p:cNvGrpSpPr/>
              <p:nvPr/>
            </p:nvGrpSpPr>
            <p:grpSpPr>
              <a:xfrm>
                <a:off x="349799" y="247818"/>
                <a:ext cx="4791980" cy="261575"/>
                <a:chOff x="349799" y="247818"/>
                <a:chExt cx="4791980" cy="261575"/>
              </a:xfrm>
            </p:grpSpPr>
            <p:cxnSp>
              <p:nvCxnSpPr>
                <p:cNvPr id="24"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5"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8"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29"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0" name="组合 10"/>
              <p:cNvGrpSpPr/>
              <p:nvPr/>
            </p:nvGrpSpPr>
            <p:grpSpPr>
              <a:xfrm>
                <a:off x="349799" y="711709"/>
                <a:ext cx="4815092" cy="261575"/>
                <a:chOff x="358852" y="925118"/>
                <a:chExt cx="4815092" cy="261575"/>
              </a:xfrm>
            </p:grpSpPr>
            <p:cxnSp>
              <p:nvCxnSpPr>
                <p:cNvPr id="17"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2"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3"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1"/>
              <p:cNvGrpSpPr/>
              <p:nvPr/>
            </p:nvGrpSpPr>
            <p:grpSpPr>
              <a:xfrm>
                <a:off x="5138963" y="489126"/>
                <a:ext cx="49306" cy="329693"/>
                <a:chOff x="5138963" y="489126"/>
                <a:chExt cx="49306" cy="329693"/>
              </a:xfrm>
            </p:grpSpPr>
            <p:sp>
              <p:nvSpPr>
                <p:cNvPr id="15"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6"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2" name="组合 12"/>
              <p:cNvGrpSpPr/>
              <p:nvPr/>
            </p:nvGrpSpPr>
            <p:grpSpPr>
              <a:xfrm>
                <a:off x="326687" y="399838"/>
                <a:ext cx="49306" cy="329693"/>
                <a:chOff x="5138963" y="489126"/>
                <a:chExt cx="49306" cy="329693"/>
              </a:xfrm>
            </p:grpSpPr>
            <p:sp>
              <p:nvSpPr>
                <p:cNvPr id="13"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4"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grpSp>
        <p:nvGrpSpPr>
          <p:cNvPr id="30" name="组合 3"/>
          <p:cNvGrpSpPr/>
          <p:nvPr/>
        </p:nvGrpSpPr>
        <p:grpSpPr>
          <a:xfrm>
            <a:off x="1865568" y="3134822"/>
            <a:ext cx="8357806" cy="3265977"/>
            <a:chOff x="5960125" y="2504386"/>
            <a:chExt cx="5179022" cy="2756474"/>
          </a:xfrm>
        </p:grpSpPr>
        <p:grpSp>
          <p:nvGrpSpPr>
            <p:cNvPr id="31" name="组合 30"/>
            <p:cNvGrpSpPr/>
            <p:nvPr/>
          </p:nvGrpSpPr>
          <p:grpSpPr>
            <a:xfrm>
              <a:off x="5960125" y="2504386"/>
              <a:ext cx="5179022" cy="2756474"/>
              <a:chOff x="1584402" y="1903846"/>
              <a:chExt cx="9062674" cy="3823037"/>
            </a:xfrm>
          </p:grpSpPr>
          <p:grpSp>
            <p:nvGrpSpPr>
              <p:cNvPr id="33" name="组合 31"/>
              <p:cNvGrpSpPr/>
              <p:nvPr/>
            </p:nvGrpSpPr>
            <p:grpSpPr>
              <a:xfrm>
                <a:off x="1584402" y="3589771"/>
                <a:ext cx="9062674" cy="2137112"/>
                <a:chOff x="1584402" y="3589771"/>
                <a:chExt cx="9062674" cy="2137112"/>
              </a:xfrm>
            </p:grpSpPr>
            <p:sp>
              <p:nvSpPr>
                <p:cNvPr id="44" name="任意多边形: 形状 4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5" name="梯形 4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6" name="梯形 4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7"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8" name="椭圆 46"/>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Times New Roman" panose="02020603050405020304" pitchFamily="18" charset="0"/>
                    <a:cs typeface="Times New Roman" panose="02020603050405020304" pitchFamily="18" charset="0"/>
                  </a:endParaRPr>
                </a:p>
              </p:txBody>
            </p:sp>
            <p:sp>
              <p:nvSpPr>
                <p:cNvPr id="49" name="任意多边形: 形状 47"/>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0" name="任意多边形: 形状 48"/>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1" name="任意多边形: 形状 49"/>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2" name="任意多边形: 形状 50"/>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grpSp>
            <p:nvGrpSpPr>
              <p:cNvPr id="34" name="组合 32"/>
              <p:cNvGrpSpPr/>
              <p:nvPr/>
            </p:nvGrpSpPr>
            <p:grpSpPr>
              <a:xfrm flipH="1" flipV="1">
                <a:off x="1584402" y="1903846"/>
                <a:ext cx="9062674" cy="2137112"/>
                <a:chOff x="1584402" y="3589771"/>
                <a:chExt cx="9062674" cy="2137112"/>
              </a:xfrm>
            </p:grpSpPr>
            <p:sp>
              <p:nvSpPr>
                <p:cNvPr id="35" name="任意多边形: 形状 33"/>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6" name="梯形 34"/>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7" name="梯形 35"/>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8"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9" name="椭圆 37"/>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Times New Roman" panose="02020603050405020304" pitchFamily="18" charset="0"/>
                    <a:cs typeface="Times New Roman" panose="02020603050405020304" pitchFamily="18" charset="0"/>
                  </a:endParaRPr>
                </a:p>
              </p:txBody>
            </p:sp>
            <p:sp>
              <p:nvSpPr>
                <p:cNvPr id="40" name="任意多边形: 形状 38"/>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1" name="任意多边形: 形状 39"/>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2" name="任意多边形: 形状 40"/>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3" name="任意多边形: 形状 41"/>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grpSp>
        <p:sp>
          <p:nvSpPr>
            <p:cNvPr id="32" name="矩形 2"/>
            <p:cNvSpPr/>
            <p:nvPr/>
          </p:nvSpPr>
          <p:spPr>
            <a:xfrm>
              <a:off x="6447806" y="2999544"/>
              <a:ext cx="4181673" cy="579967"/>
            </a:xfrm>
            <a:prstGeom prst="rect">
              <a:avLst/>
            </a:prstGeom>
          </p:spPr>
          <p:txBody>
            <a:bodyPr wrap="square">
              <a:spAutoFit/>
            </a:bodyPr>
            <a:lstStyle/>
            <a:p>
              <a:pPr algn="just">
                <a:lnSpc>
                  <a:spcPct val="150000"/>
                </a:lnSpc>
              </a:pP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5"/>
                                        </p:tgtEl>
                                        <p:attrNameLst>
                                          <p:attrName>style.visibility</p:attrName>
                                        </p:attrNameLst>
                                      </p:cBhvr>
                                      <p:to>
                                        <p:strVal val="visible"/>
                                      </p:to>
                                    </p:set>
                                    <p:animEffect transition="in" filter="wipe(left)">
                                      <p:cBhvr>
                                        <p:cTn id="11" dur="500"/>
                                        <p:tgtEl>
                                          <p:spTgt spid="105"/>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wipe(left)">
                                      <p:cBhvr>
                                        <p:cTn id="15" dur="500"/>
                                        <p:tgtEl>
                                          <p:spTgt spid="30"/>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06"/>
                                        </p:tgtEl>
                                        <p:attrNameLst>
                                          <p:attrName>style.visibility</p:attrName>
                                        </p:attrNameLst>
                                      </p:cBhvr>
                                      <p:to>
                                        <p:strVal val="visible"/>
                                      </p:to>
                                    </p:set>
                                    <p:animEffect transition="in" filter="wipe(left)">
                                      <p:cBhvr>
                                        <p:cTn id="19" dur="5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p:bldP spid="10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30585" y="1721170"/>
            <a:ext cx="2745659" cy="1897530"/>
            <a:chOff x="927538" y="2833999"/>
            <a:chExt cx="2745659" cy="1897530"/>
          </a:xfrm>
        </p:grpSpPr>
        <p:grpSp>
          <p:nvGrpSpPr>
            <p:cNvPr id="37" name="组合 36"/>
            <p:cNvGrpSpPr>
              <a:grpSpLocks noChangeAspect="1"/>
            </p:cNvGrpSpPr>
            <p:nvPr/>
          </p:nvGrpSpPr>
          <p:grpSpPr bwMode="auto">
            <a:xfrm>
              <a:off x="927538" y="2833999"/>
              <a:ext cx="1902126" cy="1897530"/>
              <a:chOff x="3471" y="1280"/>
              <a:chExt cx="829" cy="827"/>
            </a:xfrm>
            <a:solidFill>
              <a:srgbClr val="0070C0"/>
            </a:solidFill>
          </p:grpSpPr>
          <p:sp>
            <p:nvSpPr>
              <p:cNvPr id="38"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39"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0"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1"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2"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3"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4"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5"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6"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7"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8"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9"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0"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1"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2"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3"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4"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5"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6"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7"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8"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9"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0"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1"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2"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3"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4"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5"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6"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7"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8"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9"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0"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1"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2"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3"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4"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5"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6"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7"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grpSp>
        <p:sp>
          <p:nvSpPr>
            <p:cNvPr id="2" name="矩形 1"/>
            <p:cNvSpPr/>
            <p:nvPr/>
          </p:nvSpPr>
          <p:spPr>
            <a:xfrm>
              <a:off x="1190676" y="3170368"/>
              <a:ext cx="2482521" cy="1200329"/>
            </a:xfrm>
            <a:prstGeom prst="rect">
              <a:avLst/>
            </a:prstGeom>
          </p:spPr>
          <p:txBody>
            <a:bodyPr wrap="square">
              <a:spAutoFit/>
            </a:bodyPr>
            <a:lstStyle/>
            <a:p>
              <a:r>
                <a:rPr lang="en-US" altLang="zh-CN" sz="2400" dirty="0" smtClean="0">
                  <a:solidFill>
                    <a:srgbClr val="0070C0"/>
                  </a:solidFill>
                  <a:latin typeface="Times New Roman" panose="02020603050405020304" pitchFamily="18" charset="0"/>
                  <a:cs typeface="Times New Roman" panose="02020603050405020304" pitchFamily="18" charset="0"/>
                </a:rPr>
                <a:t>Delete</a:t>
              </a:r>
              <a:endParaRPr lang="en-US" altLang="zh-CN" sz="2400" dirty="0">
                <a:solidFill>
                  <a:srgbClr val="0070C0"/>
                </a:solidFill>
                <a:latin typeface="Times New Roman" panose="02020603050405020304" pitchFamily="18" charset="0"/>
                <a:cs typeface="Times New Roman" panose="02020603050405020304" pitchFamily="18" charset="0"/>
              </a:endParaRPr>
            </a:p>
            <a:p>
              <a:r>
                <a:rPr lang="en-US" altLang="zh-CN" sz="2400" dirty="0" err="1">
                  <a:solidFill>
                    <a:srgbClr val="0070C0"/>
                  </a:solidFill>
                  <a:latin typeface="Times New Roman" panose="02020603050405020304" pitchFamily="18" charset="0"/>
                  <a:cs typeface="Times New Roman" panose="02020603050405020304" pitchFamily="18" charset="0"/>
                </a:rPr>
                <a:t>ByIndex</a:t>
              </a:r>
              <a:endParaRPr lang="en-US" altLang="zh-CN" sz="2400" dirty="0">
                <a:solidFill>
                  <a:srgbClr val="0070C0"/>
                </a:solidFill>
                <a:latin typeface="Times New Roman" panose="02020603050405020304" pitchFamily="18" charset="0"/>
                <a:cs typeface="Times New Roman" panose="02020603050405020304" pitchFamily="18" charset="0"/>
              </a:endParaRPr>
            </a:p>
            <a:p>
              <a:r>
                <a:rPr lang="zh-CN" altLang="en-US" sz="2400" dirty="0">
                  <a:solidFill>
                    <a:srgbClr val="0070C0"/>
                  </a:solidFill>
                  <a:latin typeface="Times New Roman" panose="02020603050405020304" pitchFamily="18" charset="0"/>
                  <a:cs typeface="Times New Roman" panose="02020603050405020304" pitchFamily="18" charset="0"/>
                </a:rPr>
                <a:t>删除操作</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sp>
        <p:nvSpPr>
          <p:cNvPr id="79" name="矩形 2"/>
          <p:cNvSpPr/>
          <p:nvPr/>
        </p:nvSpPr>
        <p:spPr>
          <a:xfrm>
            <a:off x="2184915" y="3010036"/>
            <a:ext cx="9334635" cy="3620832"/>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80" name="Rectangle 3"/>
          <p:cNvSpPr txBox="1">
            <a:spLocks noChangeArrowheads="1"/>
          </p:cNvSpPr>
          <p:nvPr/>
        </p:nvSpPr>
        <p:spPr>
          <a:xfrm>
            <a:off x="2578373" y="1749197"/>
            <a:ext cx="8847273" cy="100644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2400" dirty="0">
                <a:solidFill>
                  <a:srgbClr val="0070C0"/>
                </a:solidFill>
                <a:latin typeface="Times New Roman" panose="02020603050405020304" pitchFamily="18" charset="0"/>
                <a:cs typeface="Times New Roman" panose="02020603050405020304" pitchFamily="18" charset="0"/>
              </a:rPr>
              <a:t>对于删除某一位置上的元素的操作</a:t>
            </a:r>
            <a:r>
              <a:rPr lang="en-US" altLang="zh-CN" sz="2400" dirty="0" err="1">
                <a:solidFill>
                  <a:srgbClr val="0070C0"/>
                </a:solidFill>
                <a:latin typeface="Times New Roman" panose="02020603050405020304" pitchFamily="18" charset="0"/>
                <a:cs typeface="Times New Roman" panose="02020603050405020304" pitchFamily="18" charset="0"/>
              </a:rPr>
              <a:t>DeleteByIndex</a:t>
            </a:r>
            <a:r>
              <a:rPr lang="zh-CN" altLang="en-US" sz="2400" dirty="0">
                <a:solidFill>
                  <a:srgbClr val="0070C0"/>
                </a:solidFill>
                <a:latin typeface="Times New Roman" panose="02020603050405020304" pitchFamily="18" charset="0"/>
                <a:cs typeface="Times New Roman" panose="02020603050405020304" pitchFamily="18" charset="0"/>
              </a:rPr>
              <a:t>，假设当前表中已有</a:t>
            </a:r>
            <a:r>
              <a:rPr lang="en-US" altLang="zh-CN" sz="2400" dirty="0">
                <a:solidFill>
                  <a:srgbClr val="0070C0"/>
                </a:solidFill>
                <a:latin typeface="Times New Roman" panose="02020603050405020304" pitchFamily="18" charset="0"/>
                <a:cs typeface="Times New Roman" panose="02020603050405020304" pitchFamily="18" charset="0"/>
              </a:rPr>
              <a:t>n</a:t>
            </a:r>
            <a:r>
              <a:rPr lang="zh-CN" altLang="en-US" sz="2400" dirty="0">
                <a:solidFill>
                  <a:srgbClr val="0070C0"/>
                </a:solidFill>
                <a:latin typeface="Times New Roman" panose="02020603050405020304" pitchFamily="18" charset="0"/>
                <a:cs typeface="Times New Roman" panose="02020603050405020304" pitchFamily="18" charset="0"/>
              </a:rPr>
              <a:t>个元素，要删除第</a:t>
            </a:r>
            <a:r>
              <a:rPr lang="en-US" altLang="zh-CN" sz="2400" dirty="0">
                <a:solidFill>
                  <a:srgbClr val="0070C0"/>
                </a:solidFill>
                <a:latin typeface="Times New Roman" panose="02020603050405020304" pitchFamily="18" charset="0"/>
                <a:cs typeface="Times New Roman" panose="02020603050405020304" pitchFamily="18" charset="0"/>
              </a:rPr>
              <a:t>k</a:t>
            </a:r>
            <a:r>
              <a:rPr lang="zh-CN" altLang="en-US" sz="2400" dirty="0">
                <a:solidFill>
                  <a:srgbClr val="0070C0"/>
                </a:solidFill>
                <a:latin typeface="Times New Roman" panose="02020603050405020304" pitchFamily="18" charset="0"/>
                <a:cs typeface="Times New Roman" panose="02020603050405020304" pitchFamily="18" charset="0"/>
              </a:rPr>
              <a:t>个位置上的元素，需要分</a:t>
            </a:r>
            <a:r>
              <a:rPr lang="en-US" altLang="zh-CN" sz="2400" dirty="0">
                <a:solidFill>
                  <a:srgbClr val="0070C0"/>
                </a:solidFill>
                <a:latin typeface="Times New Roman" panose="02020603050405020304" pitchFamily="18" charset="0"/>
                <a:cs typeface="Times New Roman" panose="02020603050405020304" pitchFamily="18" charset="0"/>
              </a:rPr>
              <a:t>4</a:t>
            </a:r>
            <a:r>
              <a:rPr lang="zh-CN" altLang="en-US" sz="2400" dirty="0">
                <a:solidFill>
                  <a:srgbClr val="0070C0"/>
                </a:solidFill>
                <a:latin typeface="Times New Roman" panose="02020603050405020304" pitchFamily="18" charset="0"/>
                <a:cs typeface="Times New Roman" panose="02020603050405020304" pitchFamily="18" charset="0"/>
              </a:rPr>
              <a:t>种情况处理：</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sp>
        <p:nvSpPr>
          <p:cNvPr id="3" name="矩形 2"/>
          <p:cNvSpPr/>
          <p:nvPr/>
        </p:nvSpPr>
        <p:spPr>
          <a:xfrm>
            <a:off x="2725784" y="2983716"/>
            <a:ext cx="8538678" cy="3647152"/>
          </a:xfrm>
          <a:prstGeom prst="rect">
            <a:avLst/>
          </a:prstGeom>
        </p:spPr>
        <p:txBody>
          <a:bodyPr wrap="square">
            <a:spAutoFit/>
          </a:bodyPr>
          <a:lstStyle/>
          <a:p>
            <a:pPr>
              <a:lnSpc>
                <a:spcPct val="150000"/>
              </a:lnSpc>
            </a:pP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①当</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k&gt;n</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或</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k&lt;1</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时，由于没有第</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n+1</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个或第</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0</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个元素，报错</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a:lnSpc>
                <a:spcPct val="150000"/>
              </a:lnSpc>
            </a:pP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②当</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k=1</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时，只需要将头结点的指针域指向第</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2</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个结点，然后释放第</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k</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个结点即可；</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a:lnSpc>
                <a:spcPct val="150000"/>
              </a:lnSpc>
            </a:pP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③当</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1&lt;k&lt;n</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时，只需将第</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k-1</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个元素结点的</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next</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指针指向第</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k+1</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个元素结点，然后释放第</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k</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个结点即可；</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a:p>
            <a:pPr>
              <a:lnSpc>
                <a:spcPct val="150000"/>
              </a:lnSpc>
            </a:pP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④当</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k=n</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时，将第</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n-1</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个元素结点的</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next</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指针赋值为</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NULL</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，然后释放第</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k</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个结点即可。</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nvGrpSpPr>
          <p:cNvPr id="78" name="组合 5"/>
          <p:cNvGrpSpPr/>
          <p:nvPr/>
        </p:nvGrpSpPr>
        <p:grpSpPr>
          <a:xfrm>
            <a:off x="549002" y="555626"/>
            <a:ext cx="3422108" cy="876848"/>
            <a:chOff x="326687" y="247818"/>
            <a:chExt cx="4861582" cy="725466"/>
          </a:xfrm>
        </p:grpSpPr>
        <p:sp>
          <p:nvSpPr>
            <p:cNvPr id="81" name="文本框 7"/>
            <p:cNvSpPr txBox="1"/>
            <p:nvPr/>
          </p:nvSpPr>
          <p:spPr bwMode="auto">
            <a:xfrm>
              <a:off x="399105" y="412399"/>
              <a:ext cx="478916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单向链表的实现</a:t>
              </a:r>
              <a:endParaRPr lang="zh-CN" altLang="en-US" sz="2400" kern="0" dirty="0">
                <a:solidFill>
                  <a:srgbClr val="0070C0"/>
                </a:solidFill>
                <a:latin typeface="+mn-ea"/>
              </a:endParaRPr>
            </a:p>
          </p:txBody>
        </p:sp>
        <p:grpSp>
          <p:nvGrpSpPr>
            <p:cNvPr id="82" name="组合 8"/>
            <p:cNvGrpSpPr/>
            <p:nvPr/>
          </p:nvGrpSpPr>
          <p:grpSpPr>
            <a:xfrm>
              <a:off x="326687" y="247818"/>
              <a:ext cx="4861582" cy="725466"/>
              <a:chOff x="326687" y="247818"/>
              <a:chExt cx="4861582" cy="725466"/>
            </a:xfrm>
          </p:grpSpPr>
          <p:grpSp>
            <p:nvGrpSpPr>
              <p:cNvPr id="83" name="组合 9"/>
              <p:cNvGrpSpPr/>
              <p:nvPr/>
            </p:nvGrpSpPr>
            <p:grpSpPr>
              <a:xfrm>
                <a:off x="349799" y="247818"/>
                <a:ext cx="4791980" cy="261575"/>
                <a:chOff x="349799" y="247818"/>
                <a:chExt cx="4791980" cy="261575"/>
              </a:xfrm>
            </p:grpSpPr>
            <p:cxnSp>
              <p:nvCxnSpPr>
                <p:cNvPr id="98"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9"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0"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1"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2"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103"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84" name="组合 10"/>
              <p:cNvGrpSpPr/>
              <p:nvPr/>
            </p:nvGrpSpPr>
            <p:grpSpPr>
              <a:xfrm>
                <a:off x="349799" y="711709"/>
                <a:ext cx="4815092" cy="261575"/>
                <a:chOff x="358852" y="925118"/>
                <a:chExt cx="4815092" cy="261575"/>
              </a:xfrm>
            </p:grpSpPr>
            <p:cxnSp>
              <p:nvCxnSpPr>
                <p:cNvPr id="91"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5"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6"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97"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85" name="组合 11"/>
              <p:cNvGrpSpPr/>
              <p:nvPr/>
            </p:nvGrpSpPr>
            <p:grpSpPr>
              <a:xfrm>
                <a:off x="5138963" y="489126"/>
                <a:ext cx="49306" cy="329693"/>
                <a:chOff x="5138963" y="489126"/>
                <a:chExt cx="49306" cy="329693"/>
              </a:xfrm>
            </p:grpSpPr>
            <p:sp>
              <p:nvSpPr>
                <p:cNvPr id="89"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90"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86" name="组合 12"/>
              <p:cNvGrpSpPr/>
              <p:nvPr/>
            </p:nvGrpSpPr>
            <p:grpSpPr>
              <a:xfrm>
                <a:off x="326687" y="399838"/>
                <a:ext cx="49306" cy="329693"/>
                <a:chOff x="5138963" y="489126"/>
                <a:chExt cx="49306" cy="329693"/>
              </a:xfrm>
            </p:grpSpPr>
            <p:sp>
              <p:nvSpPr>
                <p:cNvPr id="87"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88"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wipe(left)">
                                      <p:cBhvr>
                                        <p:cTn id="7" dur="500"/>
                                        <p:tgtEl>
                                          <p:spTgt spid="78"/>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80"/>
                                        </p:tgtEl>
                                        <p:attrNameLst>
                                          <p:attrName>style.visibility</p:attrName>
                                        </p:attrNameLst>
                                      </p:cBhvr>
                                      <p:to>
                                        <p:strVal val="visible"/>
                                      </p:to>
                                    </p:set>
                                    <p:animEffect transition="in" filter="wipe(left)">
                                      <p:cBhvr>
                                        <p:cTn id="17" dur="500"/>
                                        <p:tgtEl>
                                          <p:spTgt spid="80"/>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79"/>
                                        </p:tgtEl>
                                        <p:attrNameLst>
                                          <p:attrName>style.visibility</p:attrName>
                                        </p:attrNameLst>
                                      </p:cBhvr>
                                      <p:to>
                                        <p:strVal val="visible"/>
                                      </p:to>
                                    </p:set>
                                    <p:animEffect transition="in" filter="wipe(left)">
                                      <p:cBhvr>
                                        <p:cTn id="21" dur="500"/>
                                        <p:tgtEl>
                                          <p:spTgt spid="79"/>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wipe(left)">
                                      <p:cBhvr>
                                        <p:cTn id="2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P spid="80" grpId="0"/>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5" name="Group 4"/>
          <p:cNvGrpSpPr/>
          <p:nvPr/>
        </p:nvGrpSpPr>
        <p:grpSpPr bwMode="auto">
          <a:xfrm>
            <a:off x="1592424" y="1605722"/>
            <a:ext cx="9007151" cy="4696386"/>
            <a:chOff x="1620" y="3312"/>
            <a:chExt cx="8640" cy="5295"/>
          </a:xfrm>
          <a:noFill/>
        </p:grpSpPr>
        <p:grpSp>
          <p:nvGrpSpPr>
            <p:cNvPr id="106" name="Group 5"/>
            <p:cNvGrpSpPr/>
            <p:nvPr/>
          </p:nvGrpSpPr>
          <p:grpSpPr bwMode="auto">
            <a:xfrm>
              <a:off x="2880" y="5652"/>
              <a:ext cx="1080" cy="408"/>
              <a:chOff x="4635" y="7983"/>
              <a:chExt cx="1080" cy="408"/>
            </a:xfrm>
            <a:grpFill/>
          </p:grpSpPr>
          <p:sp>
            <p:nvSpPr>
              <p:cNvPr id="189" name="Rectangle 6"/>
              <p:cNvSpPr>
                <a:spLocks noChangeArrowheads="1"/>
              </p:cNvSpPr>
              <p:nvPr/>
            </p:nvSpPr>
            <p:spPr bwMode="auto">
              <a:xfrm>
                <a:off x="4635" y="7983"/>
                <a:ext cx="1080" cy="408"/>
              </a:xfrm>
              <a:prstGeom prst="rect">
                <a:avLst/>
              </a:prstGeom>
              <a:grp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400">
                    <a:solidFill>
                      <a:srgbClr val="262626"/>
                    </a:solidFill>
                    <a:latin typeface="Times New Roman" panose="02020603050405020304" pitchFamily="18" charset="0"/>
                    <a:cs typeface="Mangal" pitchFamily="2" charset="0"/>
                  </a:rPr>
                  <a:t>e</a:t>
                </a:r>
                <a:r>
                  <a:rPr lang="en-US" altLang="zh-CN" sz="2400" baseline="-25000">
                    <a:solidFill>
                      <a:srgbClr val="262626"/>
                    </a:solidFill>
                    <a:latin typeface="Times New Roman" panose="02020603050405020304" pitchFamily="18" charset="0"/>
                    <a:cs typeface="Mangal" pitchFamily="2" charset="0"/>
                  </a:rPr>
                  <a:t>1</a:t>
                </a:r>
                <a:endParaRPr lang="en-US" altLang="zh-CN" sz="2400">
                  <a:solidFill>
                    <a:srgbClr val="262626"/>
                  </a:solidFill>
                </a:endParaRPr>
              </a:p>
            </p:txBody>
          </p:sp>
          <p:sp>
            <p:nvSpPr>
              <p:cNvPr id="190" name="Line 7"/>
              <p:cNvSpPr>
                <a:spLocks noChangeShapeType="1"/>
              </p:cNvSpPr>
              <p:nvPr/>
            </p:nvSpPr>
            <p:spPr bwMode="auto">
              <a:xfrm>
                <a:off x="5175" y="8013"/>
                <a:ext cx="0" cy="363"/>
              </a:xfrm>
              <a:prstGeom prst="line">
                <a:avLst/>
              </a:prstGeom>
              <a:grpFill/>
              <a:ln w="9525">
                <a:solidFill>
                  <a:srgbClr val="000000"/>
                </a:solidFill>
                <a:round/>
              </a:ln>
            </p:spPr>
            <p:txBody>
              <a:bodyPr/>
              <a:lstStyle/>
              <a:p>
                <a:endParaRPr lang="zh-CN" altLang="en-US">
                  <a:solidFill>
                    <a:srgbClr val="262626"/>
                  </a:solidFill>
                </a:endParaRPr>
              </a:p>
            </p:txBody>
          </p:sp>
        </p:grpSp>
        <p:sp>
          <p:nvSpPr>
            <p:cNvPr id="107" name="Text Box 8"/>
            <p:cNvSpPr txBox="1">
              <a:spLocks noChangeArrowheads="1"/>
            </p:cNvSpPr>
            <p:nvPr/>
          </p:nvSpPr>
          <p:spPr bwMode="auto">
            <a:xfrm>
              <a:off x="4140" y="5652"/>
              <a:ext cx="380" cy="45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a:solidFill>
                    <a:srgbClr val="262626"/>
                  </a:solidFill>
                  <a:latin typeface="Times New Roman" panose="02020603050405020304" pitchFamily="18" charset="0"/>
                  <a:cs typeface="Mangal" pitchFamily="2" charset="0"/>
                </a:rPr>
                <a:t>…</a:t>
              </a:r>
              <a:endParaRPr lang="en-US" altLang="zh-CN" sz="2000">
                <a:solidFill>
                  <a:srgbClr val="262626"/>
                </a:solidFill>
              </a:endParaRPr>
            </a:p>
          </p:txBody>
        </p:sp>
        <p:sp>
          <p:nvSpPr>
            <p:cNvPr id="108" name="Line 9"/>
            <p:cNvSpPr>
              <a:spLocks noChangeShapeType="1"/>
            </p:cNvSpPr>
            <p:nvPr/>
          </p:nvSpPr>
          <p:spPr bwMode="auto">
            <a:xfrm>
              <a:off x="3791" y="5808"/>
              <a:ext cx="349" cy="0"/>
            </a:xfrm>
            <a:prstGeom prst="line">
              <a:avLst/>
            </a:prstGeom>
            <a:grpFill/>
            <a:ln w="9525">
              <a:solidFill>
                <a:srgbClr val="000000"/>
              </a:solidFill>
              <a:round/>
              <a:tailEnd type="triangle" w="sm" len="med"/>
            </a:ln>
          </p:spPr>
          <p:txBody>
            <a:bodyPr/>
            <a:lstStyle/>
            <a:p>
              <a:endParaRPr lang="zh-CN" altLang="en-US">
                <a:solidFill>
                  <a:srgbClr val="262626"/>
                </a:solidFill>
              </a:endParaRPr>
            </a:p>
          </p:txBody>
        </p:sp>
        <p:grpSp>
          <p:nvGrpSpPr>
            <p:cNvPr id="109" name="Group 10"/>
            <p:cNvGrpSpPr/>
            <p:nvPr/>
          </p:nvGrpSpPr>
          <p:grpSpPr bwMode="auto">
            <a:xfrm>
              <a:off x="4860" y="5652"/>
              <a:ext cx="1080" cy="408"/>
              <a:chOff x="4635" y="7983"/>
              <a:chExt cx="1080" cy="408"/>
            </a:xfrm>
            <a:grpFill/>
          </p:grpSpPr>
          <p:sp>
            <p:nvSpPr>
              <p:cNvPr id="187" name="Rectangle 11"/>
              <p:cNvSpPr>
                <a:spLocks noChangeArrowheads="1"/>
              </p:cNvSpPr>
              <p:nvPr/>
            </p:nvSpPr>
            <p:spPr bwMode="auto">
              <a:xfrm>
                <a:off x="4635" y="7983"/>
                <a:ext cx="1080" cy="408"/>
              </a:xfrm>
              <a:prstGeom prst="rect">
                <a:avLst/>
              </a:prstGeom>
              <a:grp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400">
                    <a:solidFill>
                      <a:srgbClr val="262626"/>
                    </a:solidFill>
                    <a:latin typeface="Times New Roman" panose="02020603050405020304" pitchFamily="18" charset="0"/>
                    <a:cs typeface="Mangal" pitchFamily="2" charset="0"/>
                  </a:rPr>
                  <a:t>e</a:t>
                </a:r>
                <a:r>
                  <a:rPr lang="en-US" altLang="zh-CN" sz="2400" baseline="-25000">
                    <a:solidFill>
                      <a:srgbClr val="262626"/>
                    </a:solidFill>
                    <a:latin typeface="Times New Roman" panose="02020603050405020304" pitchFamily="18" charset="0"/>
                    <a:cs typeface="Mangal" pitchFamily="2" charset="0"/>
                  </a:rPr>
                  <a:t>k-1</a:t>
                </a:r>
                <a:endParaRPr lang="en-US" altLang="zh-CN" sz="2400">
                  <a:solidFill>
                    <a:srgbClr val="262626"/>
                  </a:solidFill>
                </a:endParaRPr>
              </a:p>
            </p:txBody>
          </p:sp>
          <p:sp>
            <p:nvSpPr>
              <p:cNvPr id="188" name="Line 12"/>
              <p:cNvSpPr>
                <a:spLocks noChangeShapeType="1"/>
              </p:cNvSpPr>
              <p:nvPr/>
            </p:nvSpPr>
            <p:spPr bwMode="auto">
              <a:xfrm>
                <a:off x="5175" y="8013"/>
                <a:ext cx="0" cy="363"/>
              </a:xfrm>
              <a:prstGeom prst="line">
                <a:avLst/>
              </a:prstGeom>
              <a:grpFill/>
              <a:ln w="9525">
                <a:solidFill>
                  <a:srgbClr val="000000"/>
                </a:solidFill>
                <a:round/>
              </a:ln>
            </p:spPr>
            <p:txBody>
              <a:bodyPr/>
              <a:lstStyle/>
              <a:p>
                <a:endParaRPr lang="zh-CN" altLang="en-US">
                  <a:solidFill>
                    <a:srgbClr val="262626"/>
                  </a:solidFill>
                </a:endParaRPr>
              </a:p>
            </p:txBody>
          </p:sp>
        </p:grpSp>
        <p:grpSp>
          <p:nvGrpSpPr>
            <p:cNvPr id="110" name="Group 13"/>
            <p:cNvGrpSpPr/>
            <p:nvPr/>
          </p:nvGrpSpPr>
          <p:grpSpPr bwMode="auto">
            <a:xfrm>
              <a:off x="6120" y="5652"/>
              <a:ext cx="1080" cy="408"/>
              <a:chOff x="4635" y="7983"/>
              <a:chExt cx="1080" cy="408"/>
            </a:xfrm>
            <a:grpFill/>
          </p:grpSpPr>
          <p:sp>
            <p:nvSpPr>
              <p:cNvPr id="185" name="Rectangle 14"/>
              <p:cNvSpPr>
                <a:spLocks noChangeArrowheads="1"/>
              </p:cNvSpPr>
              <p:nvPr/>
            </p:nvSpPr>
            <p:spPr bwMode="auto">
              <a:xfrm>
                <a:off x="4635" y="7983"/>
                <a:ext cx="1080" cy="408"/>
              </a:xfrm>
              <a:prstGeom prst="rect">
                <a:avLst/>
              </a:prstGeom>
              <a:grp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400">
                    <a:solidFill>
                      <a:srgbClr val="262626"/>
                    </a:solidFill>
                    <a:latin typeface="Times New Roman" panose="02020603050405020304" pitchFamily="18" charset="0"/>
                    <a:cs typeface="Mangal" pitchFamily="2" charset="0"/>
                  </a:rPr>
                  <a:t>e</a:t>
                </a:r>
                <a:r>
                  <a:rPr lang="en-US" altLang="zh-CN" sz="2400" baseline="-25000">
                    <a:solidFill>
                      <a:srgbClr val="262626"/>
                    </a:solidFill>
                    <a:latin typeface="Times New Roman" panose="02020603050405020304" pitchFamily="18" charset="0"/>
                    <a:cs typeface="Mangal" pitchFamily="2" charset="0"/>
                  </a:rPr>
                  <a:t>k</a:t>
                </a:r>
                <a:endParaRPr lang="en-US" altLang="zh-CN" sz="2400">
                  <a:solidFill>
                    <a:srgbClr val="262626"/>
                  </a:solidFill>
                </a:endParaRPr>
              </a:p>
            </p:txBody>
          </p:sp>
          <p:sp>
            <p:nvSpPr>
              <p:cNvPr id="186" name="Line 15"/>
              <p:cNvSpPr>
                <a:spLocks noChangeShapeType="1"/>
              </p:cNvSpPr>
              <p:nvPr/>
            </p:nvSpPr>
            <p:spPr bwMode="auto">
              <a:xfrm>
                <a:off x="5175" y="8013"/>
                <a:ext cx="0" cy="363"/>
              </a:xfrm>
              <a:prstGeom prst="line">
                <a:avLst/>
              </a:prstGeom>
              <a:grpFill/>
              <a:ln w="9525">
                <a:solidFill>
                  <a:srgbClr val="000000"/>
                </a:solidFill>
                <a:round/>
              </a:ln>
            </p:spPr>
            <p:txBody>
              <a:bodyPr/>
              <a:lstStyle/>
              <a:p>
                <a:endParaRPr lang="zh-CN" altLang="en-US">
                  <a:solidFill>
                    <a:srgbClr val="262626"/>
                  </a:solidFill>
                </a:endParaRPr>
              </a:p>
            </p:txBody>
          </p:sp>
        </p:grpSp>
        <p:sp>
          <p:nvSpPr>
            <p:cNvPr id="111" name="Line 16"/>
            <p:cNvSpPr>
              <a:spLocks noChangeShapeType="1"/>
            </p:cNvSpPr>
            <p:nvPr/>
          </p:nvSpPr>
          <p:spPr bwMode="auto">
            <a:xfrm>
              <a:off x="7560" y="5340"/>
              <a:ext cx="0" cy="312"/>
            </a:xfrm>
            <a:prstGeom prst="line">
              <a:avLst/>
            </a:prstGeom>
            <a:grpFill/>
            <a:ln w="9525">
              <a:solidFill>
                <a:srgbClr val="000000"/>
              </a:solidFill>
              <a:round/>
              <a:tailEnd type="triangle" w="sm" len="med"/>
            </a:ln>
          </p:spPr>
          <p:txBody>
            <a:bodyPr/>
            <a:lstStyle/>
            <a:p>
              <a:endParaRPr lang="zh-CN" altLang="en-US">
                <a:solidFill>
                  <a:srgbClr val="262626"/>
                </a:solidFill>
              </a:endParaRPr>
            </a:p>
          </p:txBody>
        </p:sp>
        <p:sp>
          <p:nvSpPr>
            <p:cNvPr id="112" name="Line 17"/>
            <p:cNvSpPr>
              <a:spLocks noChangeShapeType="1"/>
            </p:cNvSpPr>
            <p:nvPr/>
          </p:nvSpPr>
          <p:spPr bwMode="auto">
            <a:xfrm>
              <a:off x="4500" y="5808"/>
              <a:ext cx="349" cy="0"/>
            </a:xfrm>
            <a:prstGeom prst="line">
              <a:avLst/>
            </a:prstGeom>
            <a:grpFill/>
            <a:ln w="9525">
              <a:solidFill>
                <a:srgbClr val="000000"/>
              </a:solidFill>
              <a:round/>
              <a:tailEnd type="triangle" w="sm" len="med"/>
            </a:ln>
          </p:spPr>
          <p:txBody>
            <a:bodyPr/>
            <a:lstStyle/>
            <a:p>
              <a:endParaRPr lang="zh-CN" altLang="en-US">
                <a:solidFill>
                  <a:srgbClr val="262626"/>
                </a:solidFill>
              </a:endParaRPr>
            </a:p>
          </p:txBody>
        </p:sp>
        <p:sp>
          <p:nvSpPr>
            <p:cNvPr id="113" name="Line 18"/>
            <p:cNvSpPr>
              <a:spLocks noChangeShapeType="1"/>
            </p:cNvSpPr>
            <p:nvPr/>
          </p:nvSpPr>
          <p:spPr bwMode="auto">
            <a:xfrm>
              <a:off x="7020" y="5808"/>
              <a:ext cx="349" cy="0"/>
            </a:xfrm>
            <a:prstGeom prst="line">
              <a:avLst/>
            </a:prstGeom>
            <a:grpFill/>
            <a:ln w="9525">
              <a:solidFill>
                <a:srgbClr val="000000"/>
              </a:solidFill>
              <a:round/>
              <a:tailEnd type="triangle" w="sm" len="med"/>
            </a:ln>
          </p:spPr>
          <p:txBody>
            <a:bodyPr/>
            <a:lstStyle/>
            <a:p>
              <a:endParaRPr lang="zh-CN" altLang="en-US">
                <a:solidFill>
                  <a:srgbClr val="262626"/>
                </a:solidFill>
              </a:endParaRPr>
            </a:p>
          </p:txBody>
        </p:sp>
        <p:sp>
          <p:nvSpPr>
            <p:cNvPr id="114" name="Text Box 19"/>
            <p:cNvSpPr txBox="1">
              <a:spLocks noChangeArrowheads="1"/>
            </p:cNvSpPr>
            <p:nvPr/>
          </p:nvSpPr>
          <p:spPr bwMode="auto">
            <a:xfrm>
              <a:off x="8460" y="5652"/>
              <a:ext cx="380" cy="45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a:solidFill>
                    <a:srgbClr val="262626"/>
                  </a:solidFill>
                  <a:latin typeface="Times New Roman" panose="02020603050405020304" pitchFamily="18" charset="0"/>
                  <a:cs typeface="Mangal" pitchFamily="2" charset="0"/>
                </a:rPr>
                <a:t>…</a:t>
              </a:r>
              <a:endParaRPr lang="en-US" altLang="zh-CN" sz="2000">
                <a:solidFill>
                  <a:srgbClr val="262626"/>
                </a:solidFill>
              </a:endParaRPr>
            </a:p>
          </p:txBody>
        </p:sp>
        <p:grpSp>
          <p:nvGrpSpPr>
            <p:cNvPr id="115" name="Group 20"/>
            <p:cNvGrpSpPr/>
            <p:nvPr/>
          </p:nvGrpSpPr>
          <p:grpSpPr bwMode="auto">
            <a:xfrm>
              <a:off x="9180" y="5652"/>
              <a:ext cx="1080" cy="408"/>
              <a:chOff x="4635" y="7983"/>
              <a:chExt cx="1080" cy="408"/>
            </a:xfrm>
            <a:grpFill/>
          </p:grpSpPr>
          <p:sp>
            <p:nvSpPr>
              <p:cNvPr id="183" name="Rectangle 21"/>
              <p:cNvSpPr>
                <a:spLocks noChangeArrowheads="1"/>
              </p:cNvSpPr>
              <p:nvPr/>
            </p:nvSpPr>
            <p:spPr bwMode="auto">
              <a:xfrm>
                <a:off x="4635" y="7983"/>
                <a:ext cx="1080" cy="408"/>
              </a:xfrm>
              <a:prstGeom prst="rect">
                <a:avLst/>
              </a:prstGeom>
              <a:grp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400" dirty="0" err="1">
                    <a:solidFill>
                      <a:srgbClr val="262626"/>
                    </a:solidFill>
                    <a:latin typeface="Times New Roman" panose="02020603050405020304" pitchFamily="18" charset="0"/>
                    <a:cs typeface="Mangal" pitchFamily="2" charset="0"/>
                  </a:rPr>
                  <a:t>e</a:t>
                </a:r>
                <a:r>
                  <a:rPr lang="en-US" altLang="zh-CN" sz="2400" baseline="-25000" dirty="0" err="1">
                    <a:solidFill>
                      <a:srgbClr val="262626"/>
                    </a:solidFill>
                    <a:latin typeface="Times New Roman" panose="02020603050405020304" pitchFamily="18" charset="0"/>
                    <a:cs typeface="Mangal" pitchFamily="2" charset="0"/>
                  </a:rPr>
                  <a:t>n</a:t>
                </a:r>
                <a:r>
                  <a:rPr lang="en-US" altLang="zh-CN" sz="2000" baseline="-25000" dirty="0">
                    <a:solidFill>
                      <a:srgbClr val="262626"/>
                    </a:solidFill>
                    <a:latin typeface="Times New Roman" panose="02020603050405020304" pitchFamily="18" charset="0"/>
                    <a:cs typeface="Mangal" pitchFamily="2" charset="0"/>
                  </a:rPr>
                  <a:t>  </a:t>
                </a:r>
                <a:endParaRPr lang="en-US" altLang="zh-CN" sz="2000" dirty="0">
                  <a:solidFill>
                    <a:srgbClr val="262626"/>
                  </a:solidFill>
                </a:endParaRPr>
              </a:p>
            </p:txBody>
          </p:sp>
          <p:sp>
            <p:nvSpPr>
              <p:cNvPr id="184" name="Line 22"/>
              <p:cNvSpPr>
                <a:spLocks noChangeShapeType="1"/>
              </p:cNvSpPr>
              <p:nvPr/>
            </p:nvSpPr>
            <p:spPr bwMode="auto">
              <a:xfrm>
                <a:off x="5175" y="8013"/>
                <a:ext cx="0" cy="363"/>
              </a:xfrm>
              <a:prstGeom prst="line">
                <a:avLst/>
              </a:prstGeom>
              <a:grpFill/>
              <a:ln w="9525">
                <a:solidFill>
                  <a:srgbClr val="000000"/>
                </a:solidFill>
                <a:round/>
              </a:ln>
            </p:spPr>
            <p:txBody>
              <a:bodyPr/>
              <a:lstStyle/>
              <a:p>
                <a:endParaRPr lang="zh-CN" altLang="en-US" sz="2400">
                  <a:solidFill>
                    <a:srgbClr val="262626"/>
                  </a:solidFill>
                </a:endParaRPr>
              </a:p>
            </p:txBody>
          </p:sp>
        </p:grpSp>
        <p:sp>
          <p:nvSpPr>
            <p:cNvPr id="116" name="Line 23"/>
            <p:cNvSpPr>
              <a:spLocks noChangeShapeType="1"/>
            </p:cNvSpPr>
            <p:nvPr/>
          </p:nvSpPr>
          <p:spPr bwMode="auto">
            <a:xfrm>
              <a:off x="8820" y="5808"/>
              <a:ext cx="349" cy="0"/>
            </a:xfrm>
            <a:prstGeom prst="line">
              <a:avLst/>
            </a:prstGeom>
            <a:grpFill/>
            <a:ln w="9525">
              <a:solidFill>
                <a:srgbClr val="000000"/>
              </a:solidFill>
              <a:round/>
              <a:tailEnd type="triangle" w="sm" len="med"/>
            </a:ln>
          </p:spPr>
          <p:txBody>
            <a:bodyPr/>
            <a:lstStyle/>
            <a:p>
              <a:endParaRPr lang="zh-CN" altLang="en-US">
                <a:solidFill>
                  <a:srgbClr val="262626"/>
                </a:solidFill>
              </a:endParaRPr>
            </a:p>
          </p:txBody>
        </p:sp>
        <p:grpSp>
          <p:nvGrpSpPr>
            <p:cNvPr id="117" name="Group 24"/>
            <p:cNvGrpSpPr/>
            <p:nvPr/>
          </p:nvGrpSpPr>
          <p:grpSpPr bwMode="auto">
            <a:xfrm>
              <a:off x="2880" y="4092"/>
              <a:ext cx="1080" cy="408"/>
              <a:chOff x="4635" y="7983"/>
              <a:chExt cx="1080" cy="408"/>
            </a:xfrm>
            <a:grpFill/>
          </p:grpSpPr>
          <p:sp>
            <p:nvSpPr>
              <p:cNvPr id="181" name="Rectangle 25"/>
              <p:cNvSpPr>
                <a:spLocks noChangeArrowheads="1"/>
              </p:cNvSpPr>
              <p:nvPr/>
            </p:nvSpPr>
            <p:spPr bwMode="auto">
              <a:xfrm>
                <a:off x="4635" y="7983"/>
                <a:ext cx="1080" cy="408"/>
              </a:xfrm>
              <a:prstGeom prst="rect">
                <a:avLst/>
              </a:prstGeom>
              <a:grp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400" dirty="0">
                    <a:solidFill>
                      <a:srgbClr val="262626"/>
                    </a:solidFill>
                    <a:latin typeface="Times New Roman" panose="02020603050405020304" pitchFamily="18" charset="0"/>
                    <a:cs typeface="Mangal" pitchFamily="2" charset="0"/>
                  </a:rPr>
                  <a:t>e</a:t>
                </a:r>
                <a:r>
                  <a:rPr lang="en-US" altLang="zh-CN" sz="2400" baseline="-25000" dirty="0">
                    <a:solidFill>
                      <a:srgbClr val="262626"/>
                    </a:solidFill>
                    <a:latin typeface="Times New Roman" panose="02020603050405020304" pitchFamily="18" charset="0"/>
                    <a:cs typeface="Mangal" pitchFamily="2" charset="0"/>
                  </a:rPr>
                  <a:t>1</a:t>
                </a:r>
                <a:endParaRPr lang="en-US" altLang="zh-CN" sz="2400" dirty="0">
                  <a:solidFill>
                    <a:srgbClr val="262626"/>
                  </a:solidFill>
                </a:endParaRPr>
              </a:p>
            </p:txBody>
          </p:sp>
          <p:sp>
            <p:nvSpPr>
              <p:cNvPr id="182" name="Line 26"/>
              <p:cNvSpPr>
                <a:spLocks noChangeShapeType="1"/>
              </p:cNvSpPr>
              <p:nvPr/>
            </p:nvSpPr>
            <p:spPr bwMode="auto">
              <a:xfrm>
                <a:off x="5175" y="8013"/>
                <a:ext cx="0" cy="363"/>
              </a:xfrm>
              <a:prstGeom prst="line">
                <a:avLst/>
              </a:prstGeom>
              <a:grpFill/>
              <a:ln w="9525">
                <a:solidFill>
                  <a:srgbClr val="000000"/>
                </a:solidFill>
                <a:round/>
              </a:ln>
            </p:spPr>
            <p:txBody>
              <a:bodyPr/>
              <a:lstStyle/>
              <a:p>
                <a:endParaRPr lang="zh-CN" altLang="en-US">
                  <a:solidFill>
                    <a:srgbClr val="262626"/>
                  </a:solidFill>
                </a:endParaRPr>
              </a:p>
            </p:txBody>
          </p:sp>
        </p:grpSp>
        <p:sp>
          <p:nvSpPr>
            <p:cNvPr id="118" name="Text Box 27"/>
            <p:cNvSpPr txBox="1">
              <a:spLocks noChangeArrowheads="1"/>
            </p:cNvSpPr>
            <p:nvPr/>
          </p:nvSpPr>
          <p:spPr bwMode="auto">
            <a:xfrm>
              <a:off x="5400" y="4092"/>
              <a:ext cx="360" cy="45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a:solidFill>
                    <a:srgbClr val="262626"/>
                  </a:solidFill>
                  <a:latin typeface="Times New Roman" panose="02020603050405020304" pitchFamily="18" charset="0"/>
                  <a:cs typeface="Mangal" pitchFamily="2" charset="0"/>
                </a:rPr>
                <a:t>…</a:t>
              </a:r>
              <a:endParaRPr lang="en-US" altLang="zh-CN" sz="2000">
                <a:solidFill>
                  <a:srgbClr val="262626"/>
                </a:solidFill>
              </a:endParaRPr>
            </a:p>
          </p:txBody>
        </p:sp>
        <p:sp>
          <p:nvSpPr>
            <p:cNvPr id="119" name="Text Box 28"/>
            <p:cNvSpPr txBox="1">
              <a:spLocks noChangeArrowheads="1"/>
            </p:cNvSpPr>
            <p:nvPr/>
          </p:nvSpPr>
          <p:spPr bwMode="auto">
            <a:xfrm>
              <a:off x="1620" y="3312"/>
              <a:ext cx="900" cy="46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400" dirty="0">
                  <a:solidFill>
                    <a:srgbClr val="262626"/>
                  </a:solidFill>
                  <a:latin typeface="Times New Roman" panose="02020603050405020304" pitchFamily="18" charset="0"/>
                  <a:cs typeface="Mangal" pitchFamily="2" charset="0"/>
                </a:rPr>
                <a:t>head</a:t>
              </a:r>
              <a:endParaRPr lang="en-US" altLang="zh-CN" sz="2400" dirty="0">
                <a:solidFill>
                  <a:srgbClr val="262626"/>
                </a:solidFill>
              </a:endParaRPr>
            </a:p>
          </p:txBody>
        </p:sp>
        <p:sp>
          <p:nvSpPr>
            <p:cNvPr id="120" name="Line 29"/>
            <p:cNvSpPr>
              <a:spLocks noChangeShapeType="1"/>
            </p:cNvSpPr>
            <p:nvPr/>
          </p:nvSpPr>
          <p:spPr bwMode="auto">
            <a:xfrm>
              <a:off x="3791" y="4248"/>
              <a:ext cx="349" cy="0"/>
            </a:xfrm>
            <a:prstGeom prst="line">
              <a:avLst/>
            </a:prstGeom>
            <a:grpFill/>
            <a:ln w="9525">
              <a:solidFill>
                <a:srgbClr val="000000"/>
              </a:solidFill>
              <a:round/>
              <a:tailEnd type="triangle" w="sm" len="med"/>
            </a:ln>
          </p:spPr>
          <p:txBody>
            <a:bodyPr/>
            <a:lstStyle/>
            <a:p>
              <a:endParaRPr lang="zh-CN" altLang="en-US">
                <a:solidFill>
                  <a:srgbClr val="262626"/>
                </a:solidFill>
              </a:endParaRPr>
            </a:p>
          </p:txBody>
        </p:sp>
        <p:grpSp>
          <p:nvGrpSpPr>
            <p:cNvPr id="121" name="Group 30"/>
            <p:cNvGrpSpPr/>
            <p:nvPr/>
          </p:nvGrpSpPr>
          <p:grpSpPr bwMode="auto">
            <a:xfrm>
              <a:off x="4140" y="4092"/>
              <a:ext cx="1080" cy="408"/>
              <a:chOff x="4635" y="7983"/>
              <a:chExt cx="1080" cy="408"/>
            </a:xfrm>
            <a:grpFill/>
          </p:grpSpPr>
          <p:sp>
            <p:nvSpPr>
              <p:cNvPr id="179" name="Rectangle 31"/>
              <p:cNvSpPr>
                <a:spLocks noChangeArrowheads="1"/>
              </p:cNvSpPr>
              <p:nvPr/>
            </p:nvSpPr>
            <p:spPr bwMode="auto">
              <a:xfrm>
                <a:off x="4635" y="7983"/>
                <a:ext cx="1080" cy="408"/>
              </a:xfrm>
              <a:prstGeom prst="rect">
                <a:avLst/>
              </a:prstGeom>
              <a:grp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400">
                    <a:solidFill>
                      <a:srgbClr val="262626"/>
                    </a:solidFill>
                    <a:latin typeface="Times New Roman" panose="02020603050405020304" pitchFamily="18" charset="0"/>
                    <a:cs typeface="Mangal" pitchFamily="2" charset="0"/>
                  </a:rPr>
                  <a:t>e</a:t>
                </a:r>
                <a:r>
                  <a:rPr lang="en-US" altLang="zh-CN" sz="2400" baseline="-25000">
                    <a:solidFill>
                      <a:srgbClr val="262626"/>
                    </a:solidFill>
                    <a:latin typeface="Times New Roman" panose="02020603050405020304" pitchFamily="18" charset="0"/>
                    <a:cs typeface="Mangal" pitchFamily="2" charset="0"/>
                  </a:rPr>
                  <a:t>2</a:t>
                </a:r>
                <a:endParaRPr lang="en-US" altLang="zh-CN" sz="2400">
                  <a:solidFill>
                    <a:srgbClr val="262626"/>
                  </a:solidFill>
                </a:endParaRPr>
              </a:p>
            </p:txBody>
          </p:sp>
          <p:sp>
            <p:nvSpPr>
              <p:cNvPr id="180" name="Line 32"/>
              <p:cNvSpPr>
                <a:spLocks noChangeShapeType="1"/>
              </p:cNvSpPr>
              <p:nvPr/>
            </p:nvSpPr>
            <p:spPr bwMode="auto">
              <a:xfrm>
                <a:off x="5175" y="8013"/>
                <a:ext cx="0" cy="363"/>
              </a:xfrm>
              <a:prstGeom prst="line">
                <a:avLst/>
              </a:prstGeom>
              <a:grpFill/>
              <a:ln w="9525">
                <a:solidFill>
                  <a:srgbClr val="000000"/>
                </a:solidFill>
                <a:round/>
              </a:ln>
            </p:spPr>
            <p:txBody>
              <a:bodyPr/>
              <a:lstStyle/>
              <a:p>
                <a:endParaRPr lang="zh-CN" altLang="en-US">
                  <a:solidFill>
                    <a:srgbClr val="262626"/>
                  </a:solidFill>
                </a:endParaRPr>
              </a:p>
            </p:txBody>
          </p:sp>
        </p:grpSp>
        <p:grpSp>
          <p:nvGrpSpPr>
            <p:cNvPr id="122" name="Group 33"/>
            <p:cNvGrpSpPr/>
            <p:nvPr/>
          </p:nvGrpSpPr>
          <p:grpSpPr bwMode="auto">
            <a:xfrm>
              <a:off x="6120" y="4092"/>
              <a:ext cx="1080" cy="408"/>
              <a:chOff x="4635" y="7983"/>
              <a:chExt cx="1080" cy="408"/>
            </a:xfrm>
            <a:grpFill/>
          </p:grpSpPr>
          <p:sp>
            <p:nvSpPr>
              <p:cNvPr id="177" name="Rectangle 34"/>
              <p:cNvSpPr>
                <a:spLocks noChangeArrowheads="1"/>
              </p:cNvSpPr>
              <p:nvPr/>
            </p:nvSpPr>
            <p:spPr bwMode="auto">
              <a:xfrm>
                <a:off x="4635" y="7983"/>
                <a:ext cx="1080" cy="408"/>
              </a:xfrm>
              <a:prstGeom prst="rect">
                <a:avLst/>
              </a:prstGeom>
              <a:grp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400">
                    <a:solidFill>
                      <a:srgbClr val="262626"/>
                    </a:solidFill>
                    <a:latin typeface="Times New Roman" panose="02020603050405020304" pitchFamily="18" charset="0"/>
                    <a:cs typeface="Mangal" pitchFamily="2" charset="0"/>
                  </a:rPr>
                  <a:t>e</a:t>
                </a:r>
                <a:r>
                  <a:rPr lang="en-US" altLang="zh-CN" sz="2400" baseline="-25000">
                    <a:solidFill>
                      <a:srgbClr val="262626"/>
                    </a:solidFill>
                    <a:latin typeface="Times New Roman" panose="02020603050405020304" pitchFamily="18" charset="0"/>
                    <a:cs typeface="Mangal" pitchFamily="2" charset="0"/>
                  </a:rPr>
                  <a:t>i</a:t>
                </a:r>
                <a:endParaRPr lang="en-US" altLang="zh-CN" sz="2400">
                  <a:solidFill>
                    <a:srgbClr val="262626"/>
                  </a:solidFill>
                </a:endParaRPr>
              </a:p>
            </p:txBody>
          </p:sp>
          <p:sp>
            <p:nvSpPr>
              <p:cNvPr id="178" name="Line 35"/>
              <p:cNvSpPr>
                <a:spLocks noChangeShapeType="1"/>
              </p:cNvSpPr>
              <p:nvPr/>
            </p:nvSpPr>
            <p:spPr bwMode="auto">
              <a:xfrm>
                <a:off x="5175" y="8013"/>
                <a:ext cx="0" cy="363"/>
              </a:xfrm>
              <a:prstGeom prst="line">
                <a:avLst/>
              </a:prstGeom>
              <a:grpFill/>
              <a:ln w="9525">
                <a:solidFill>
                  <a:srgbClr val="000000"/>
                </a:solidFill>
                <a:round/>
              </a:ln>
            </p:spPr>
            <p:txBody>
              <a:bodyPr/>
              <a:lstStyle/>
              <a:p>
                <a:endParaRPr lang="zh-CN" altLang="en-US">
                  <a:solidFill>
                    <a:srgbClr val="262626"/>
                  </a:solidFill>
                </a:endParaRPr>
              </a:p>
            </p:txBody>
          </p:sp>
        </p:grpSp>
        <p:sp>
          <p:nvSpPr>
            <p:cNvPr id="123" name="Line 36"/>
            <p:cNvSpPr>
              <a:spLocks noChangeShapeType="1"/>
            </p:cNvSpPr>
            <p:nvPr/>
          </p:nvSpPr>
          <p:spPr bwMode="auto">
            <a:xfrm>
              <a:off x="5760" y="4248"/>
              <a:ext cx="360" cy="3"/>
            </a:xfrm>
            <a:prstGeom prst="line">
              <a:avLst/>
            </a:prstGeom>
            <a:grpFill/>
            <a:ln w="9525">
              <a:solidFill>
                <a:srgbClr val="000000"/>
              </a:solidFill>
              <a:round/>
              <a:tailEnd type="triangle" w="sm" len="med"/>
            </a:ln>
          </p:spPr>
          <p:txBody>
            <a:bodyPr/>
            <a:lstStyle/>
            <a:p>
              <a:endParaRPr lang="zh-CN" altLang="en-US">
                <a:solidFill>
                  <a:srgbClr val="262626"/>
                </a:solidFill>
              </a:endParaRPr>
            </a:p>
          </p:txBody>
        </p:sp>
        <p:sp>
          <p:nvSpPr>
            <p:cNvPr id="124" name="Line 37"/>
            <p:cNvSpPr>
              <a:spLocks noChangeShapeType="1"/>
            </p:cNvSpPr>
            <p:nvPr/>
          </p:nvSpPr>
          <p:spPr bwMode="auto">
            <a:xfrm>
              <a:off x="5040" y="4248"/>
              <a:ext cx="349" cy="0"/>
            </a:xfrm>
            <a:prstGeom prst="line">
              <a:avLst/>
            </a:prstGeom>
            <a:grpFill/>
            <a:ln w="9525">
              <a:solidFill>
                <a:srgbClr val="000000"/>
              </a:solidFill>
              <a:round/>
              <a:tailEnd type="triangle" w="sm" len="med"/>
            </a:ln>
          </p:spPr>
          <p:txBody>
            <a:bodyPr/>
            <a:lstStyle/>
            <a:p>
              <a:endParaRPr lang="zh-CN" altLang="en-US">
                <a:solidFill>
                  <a:srgbClr val="262626"/>
                </a:solidFill>
              </a:endParaRPr>
            </a:p>
          </p:txBody>
        </p:sp>
        <p:sp>
          <p:nvSpPr>
            <p:cNvPr id="125" name="Line 38"/>
            <p:cNvSpPr>
              <a:spLocks noChangeShapeType="1"/>
            </p:cNvSpPr>
            <p:nvPr/>
          </p:nvSpPr>
          <p:spPr bwMode="auto">
            <a:xfrm>
              <a:off x="7020" y="4248"/>
              <a:ext cx="349" cy="0"/>
            </a:xfrm>
            <a:prstGeom prst="line">
              <a:avLst/>
            </a:prstGeom>
            <a:grpFill/>
            <a:ln w="9525">
              <a:solidFill>
                <a:srgbClr val="000000"/>
              </a:solidFill>
              <a:round/>
              <a:tailEnd type="triangle" w="sm" len="med"/>
            </a:ln>
          </p:spPr>
          <p:txBody>
            <a:bodyPr/>
            <a:lstStyle/>
            <a:p>
              <a:endParaRPr lang="zh-CN" altLang="en-US">
                <a:solidFill>
                  <a:srgbClr val="262626"/>
                </a:solidFill>
              </a:endParaRPr>
            </a:p>
          </p:txBody>
        </p:sp>
        <p:sp>
          <p:nvSpPr>
            <p:cNvPr id="126" name="Text Box 39"/>
            <p:cNvSpPr txBox="1">
              <a:spLocks noChangeArrowheads="1"/>
            </p:cNvSpPr>
            <p:nvPr/>
          </p:nvSpPr>
          <p:spPr bwMode="auto">
            <a:xfrm>
              <a:off x="7380" y="4092"/>
              <a:ext cx="360" cy="45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a:solidFill>
                    <a:srgbClr val="262626"/>
                  </a:solidFill>
                  <a:latin typeface="Times New Roman" panose="02020603050405020304" pitchFamily="18" charset="0"/>
                  <a:cs typeface="Mangal" pitchFamily="2" charset="0"/>
                </a:rPr>
                <a:t>…</a:t>
              </a:r>
              <a:endParaRPr lang="en-US" altLang="zh-CN" sz="2000">
                <a:solidFill>
                  <a:srgbClr val="262626"/>
                </a:solidFill>
              </a:endParaRPr>
            </a:p>
          </p:txBody>
        </p:sp>
        <p:grpSp>
          <p:nvGrpSpPr>
            <p:cNvPr id="127" name="Group 40"/>
            <p:cNvGrpSpPr/>
            <p:nvPr/>
          </p:nvGrpSpPr>
          <p:grpSpPr bwMode="auto">
            <a:xfrm>
              <a:off x="8100" y="4092"/>
              <a:ext cx="1080" cy="408"/>
              <a:chOff x="4635" y="7983"/>
              <a:chExt cx="1080" cy="408"/>
            </a:xfrm>
            <a:grpFill/>
          </p:grpSpPr>
          <p:sp>
            <p:nvSpPr>
              <p:cNvPr id="175" name="Rectangle 41"/>
              <p:cNvSpPr>
                <a:spLocks noChangeArrowheads="1"/>
              </p:cNvSpPr>
              <p:nvPr/>
            </p:nvSpPr>
            <p:spPr bwMode="auto">
              <a:xfrm>
                <a:off x="4635" y="7983"/>
                <a:ext cx="1080" cy="408"/>
              </a:xfrm>
              <a:prstGeom prst="rect">
                <a:avLst/>
              </a:prstGeom>
              <a:grp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400">
                    <a:solidFill>
                      <a:srgbClr val="262626"/>
                    </a:solidFill>
                    <a:latin typeface="Times New Roman" panose="02020603050405020304" pitchFamily="18" charset="0"/>
                    <a:cs typeface="Mangal" pitchFamily="2" charset="0"/>
                  </a:rPr>
                  <a:t>e</a:t>
                </a:r>
                <a:r>
                  <a:rPr lang="en-US" altLang="zh-CN" sz="2400" baseline="-25000">
                    <a:solidFill>
                      <a:srgbClr val="262626"/>
                    </a:solidFill>
                    <a:latin typeface="Times New Roman" panose="02020603050405020304" pitchFamily="18" charset="0"/>
                    <a:cs typeface="Mangal" pitchFamily="2" charset="0"/>
                  </a:rPr>
                  <a:t>n  </a:t>
                </a:r>
                <a:endParaRPr lang="en-US" altLang="zh-CN" sz="2400">
                  <a:solidFill>
                    <a:srgbClr val="262626"/>
                  </a:solidFill>
                </a:endParaRPr>
              </a:p>
            </p:txBody>
          </p:sp>
          <p:sp>
            <p:nvSpPr>
              <p:cNvPr id="176" name="Line 42"/>
              <p:cNvSpPr>
                <a:spLocks noChangeShapeType="1"/>
              </p:cNvSpPr>
              <p:nvPr/>
            </p:nvSpPr>
            <p:spPr bwMode="auto">
              <a:xfrm>
                <a:off x="5175" y="8013"/>
                <a:ext cx="0" cy="363"/>
              </a:xfrm>
              <a:prstGeom prst="line">
                <a:avLst/>
              </a:prstGeom>
              <a:grpFill/>
              <a:ln w="9525">
                <a:solidFill>
                  <a:srgbClr val="000000"/>
                </a:solidFill>
                <a:round/>
              </a:ln>
            </p:spPr>
            <p:txBody>
              <a:bodyPr/>
              <a:lstStyle/>
              <a:p>
                <a:endParaRPr lang="zh-CN" altLang="en-US">
                  <a:solidFill>
                    <a:srgbClr val="262626"/>
                  </a:solidFill>
                </a:endParaRPr>
              </a:p>
            </p:txBody>
          </p:sp>
        </p:grpSp>
        <p:sp>
          <p:nvSpPr>
            <p:cNvPr id="128" name="Line 43"/>
            <p:cNvSpPr>
              <a:spLocks noChangeShapeType="1"/>
            </p:cNvSpPr>
            <p:nvPr/>
          </p:nvSpPr>
          <p:spPr bwMode="auto">
            <a:xfrm>
              <a:off x="7751" y="4248"/>
              <a:ext cx="349" cy="0"/>
            </a:xfrm>
            <a:prstGeom prst="line">
              <a:avLst/>
            </a:prstGeom>
            <a:grpFill/>
            <a:ln w="9525">
              <a:solidFill>
                <a:srgbClr val="000000"/>
              </a:solidFill>
              <a:round/>
              <a:tailEnd type="triangle" w="sm" len="med"/>
            </a:ln>
          </p:spPr>
          <p:txBody>
            <a:bodyPr/>
            <a:lstStyle/>
            <a:p>
              <a:endParaRPr lang="zh-CN" altLang="en-US">
                <a:solidFill>
                  <a:srgbClr val="262626"/>
                </a:solidFill>
              </a:endParaRPr>
            </a:p>
          </p:txBody>
        </p:sp>
        <p:sp>
          <p:nvSpPr>
            <p:cNvPr id="129" name="Line 44"/>
            <p:cNvSpPr>
              <a:spLocks noChangeShapeType="1"/>
            </p:cNvSpPr>
            <p:nvPr/>
          </p:nvSpPr>
          <p:spPr bwMode="auto">
            <a:xfrm>
              <a:off x="4320" y="3780"/>
              <a:ext cx="0" cy="312"/>
            </a:xfrm>
            <a:prstGeom prst="line">
              <a:avLst/>
            </a:prstGeom>
            <a:grpFill/>
            <a:ln w="9525">
              <a:solidFill>
                <a:srgbClr val="000000"/>
              </a:solidFill>
              <a:round/>
              <a:tailEnd type="triangle" w="sm" len="med"/>
            </a:ln>
          </p:spPr>
          <p:txBody>
            <a:bodyPr/>
            <a:lstStyle/>
            <a:p>
              <a:endParaRPr lang="zh-CN" altLang="en-US">
                <a:solidFill>
                  <a:srgbClr val="262626"/>
                </a:solidFill>
              </a:endParaRPr>
            </a:p>
          </p:txBody>
        </p:sp>
        <p:sp>
          <p:nvSpPr>
            <p:cNvPr id="130" name="Text Box 45"/>
            <p:cNvSpPr txBox="1">
              <a:spLocks noChangeArrowheads="1"/>
            </p:cNvSpPr>
            <p:nvPr/>
          </p:nvSpPr>
          <p:spPr bwMode="auto">
            <a:xfrm>
              <a:off x="5220" y="4716"/>
              <a:ext cx="2520" cy="46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sz="2400" dirty="0">
                  <a:solidFill>
                    <a:srgbClr val="262626"/>
                  </a:solidFill>
                  <a:latin typeface="+mn-ea"/>
                  <a:ea typeface="+mn-ea"/>
                  <a:cs typeface="Mangal" pitchFamily="2" charset="0"/>
                </a:rPr>
                <a:t>删除第</a:t>
              </a:r>
              <a:r>
                <a:rPr lang="en-US" altLang="zh-CN" sz="2400" dirty="0">
                  <a:solidFill>
                    <a:srgbClr val="262626"/>
                  </a:solidFill>
                  <a:latin typeface="+mn-ea"/>
                  <a:ea typeface="+mn-ea"/>
                  <a:cs typeface="Mangal" pitchFamily="2" charset="0"/>
                </a:rPr>
                <a:t>1</a:t>
              </a:r>
              <a:r>
                <a:rPr lang="zh-CN" altLang="en-US" sz="2400" dirty="0">
                  <a:solidFill>
                    <a:srgbClr val="262626"/>
                  </a:solidFill>
                  <a:latin typeface="+mn-ea"/>
                  <a:ea typeface="+mn-ea"/>
                  <a:cs typeface="Mangal" pitchFamily="2" charset="0"/>
                </a:rPr>
                <a:t>个元素</a:t>
              </a:r>
              <a:endParaRPr lang="zh-CN" altLang="en-US" sz="2400" dirty="0">
                <a:solidFill>
                  <a:srgbClr val="262626"/>
                </a:solidFill>
                <a:latin typeface="+mn-ea"/>
                <a:ea typeface="+mn-ea"/>
              </a:endParaRPr>
            </a:p>
          </p:txBody>
        </p:sp>
        <p:sp>
          <p:nvSpPr>
            <p:cNvPr id="131" name="Text Box 46"/>
            <p:cNvSpPr txBox="1">
              <a:spLocks noChangeArrowheads="1"/>
            </p:cNvSpPr>
            <p:nvPr/>
          </p:nvSpPr>
          <p:spPr bwMode="auto">
            <a:xfrm>
              <a:off x="5130" y="6344"/>
              <a:ext cx="2880" cy="45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sz="2400" dirty="0">
                  <a:solidFill>
                    <a:srgbClr val="262626"/>
                  </a:solidFill>
                  <a:latin typeface="+mn-ea"/>
                  <a:ea typeface="+mn-ea"/>
                  <a:cs typeface="Mangal" pitchFamily="2" charset="0"/>
                </a:rPr>
                <a:t>删除其他元素</a:t>
              </a:r>
              <a:endParaRPr lang="zh-CN" altLang="en-US" sz="2400" dirty="0">
                <a:solidFill>
                  <a:srgbClr val="262626"/>
                </a:solidFill>
                <a:latin typeface="+mn-ea"/>
                <a:ea typeface="+mn-ea"/>
              </a:endParaRPr>
            </a:p>
          </p:txBody>
        </p:sp>
        <p:sp>
          <p:nvSpPr>
            <p:cNvPr id="132" name="Line 47"/>
            <p:cNvSpPr>
              <a:spLocks noChangeShapeType="1"/>
            </p:cNvSpPr>
            <p:nvPr/>
          </p:nvSpPr>
          <p:spPr bwMode="auto">
            <a:xfrm flipV="1">
              <a:off x="2520" y="3780"/>
              <a:ext cx="1800" cy="0"/>
            </a:xfrm>
            <a:prstGeom prst="line">
              <a:avLst/>
            </a:prstGeom>
            <a:grpFill/>
            <a:ln w="9525">
              <a:solidFill>
                <a:srgbClr val="000000"/>
              </a:solidFill>
              <a:round/>
              <a:tailEnd type="none" w="sm" len="med"/>
            </a:ln>
          </p:spPr>
          <p:txBody>
            <a:bodyPr/>
            <a:lstStyle/>
            <a:p>
              <a:endParaRPr lang="zh-CN" altLang="en-US">
                <a:solidFill>
                  <a:srgbClr val="262626"/>
                </a:solidFill>
              </a:endParaRPr>
            </a:p>
          </p:txBody>
        </p:sp>
        <p:grpSp>
          <p:nvGrpSpPr>
            <p:cNvPr id="133" name="Group 48"/>
            <p:cNvGrpSpPr/>
            <p:nvPr/>
          </p:nvGrpSpPr>
          <p:grpSpPr bwMode="auto">
            <a:xfrm>
              <a:off x="7380" y="5652"/>
              <a:ext cx="1080" cy="408"/>
              <a:chOff x="4635" y="7983"/>
              <a:chExt cx="1080" cy="408"/>
            </a:xfrm>
            <a:grpFill/>
          </p:grpSpPr>
          <p:sp>
            <p:nvSpPr>
              <p:cNvPr id="173" name="Rectangle 49"/>
              <p:cNvSpPr>
                <a:spLocks noChangeArrowheads="1"/>
              </p:cNvSpPr>
              <p:nvPr/>
            </p:nvSpPr>
            <p:spPr bwMode="auto">
              <a:xfrm>
                <a:off x="4635" y="7983"/>
                <a:ext cx="1080" cy="408"/>
              </a:xfrm>
              <a:prstGeom prst="rect">
                <a:avLst/>
              </a:prstGeom>
              <a:grp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400">
                    <a:solidFill>
                      <a:srgbClr val="262626"/>
                    </a:solidFill>
                    <a:latin typeface="Times New Roman" panose="02020603050405020304" pitchFamily="18" charset="0"/>
                    <a:cs typeface="Mangal" pitchFamily="2" charset="0"/>
                  </a:rPr>
                  <a:t>e</a:t>
                </a:r>
                <a:r>
                  <a:rPr lang="en-US" altLang="zh-CN" sz="2400" baseline="-25000">
                    <a:solidFill>
                      <a:srgbClr val="262626"/>
                    </a:solidFill>
                    <a:latin typeface="Times New Roman" panose="02020603050405020304" pitchFamily="18" charset="0"/>
                    <a:cs typeface="Mangal" pitchFamily="2" charset="0"/>
                  </a:rPr>
                  <a:t>k+1</a:t>
                </a:r>
                <a:endParaRPr lang="en-US" altLang="zh-CN" sz="2400">
                  <a:solidFill>
                    <a:srgbClr val="262626"/>
                  </a:solidFill>
                </a:endParaRPr>
              </a:p>
            </p:txBody>
          </p:sp>
          <p:sp>
            <p:nvSpPr>
              <p:cNvPr id="174" name="Line 50"/>
              <p:cNvSpPr>
                <a:spLocks noChangeShapeType="1"/>
              </p:cNvSpPr>
              <p:nvPr/>
            </p:nvSpPr>
            <p:spPr bwMode="auto">
              <a:xfrm>
                <a:off x="5175" y="8013"/>
                <a:ext cx="0" cy="363"/>
              </a:xfrm>
              <a:prstGeom prst="line">
                <a:avLst/>
              </a:prstGeom>
              <a:grpFill/>
              <a:ln w="9525">
                <a:solidFill>
                  <a:srgbClr val="000000"/>
                </a:solidFill>
                <a:round/>
              </a:ln>
            </p:spPr>
            <p:txBody>
              <a:bodyPr/>
              <a:lstStyle/>
              <a:p>
                <a:endParaRPr lang="zh-CN" altLang="en-US">
                  <a:solidFill>
                    <a:srgbClr val="262626"/>
                  </a:solidFill>
                </a:endParaRPr>
              </a:p>
            </p:txBody>
          </p:sp>
        </p:grpSp>
        <p:sp>
          <p:nvSpPr>
            <p:cNvPr id="134" name="Line 51"/>
            <p:cNvSpPr>
              <a:spLocks noChangeShapeType="1"/>
            </p:cNvSpPr>
            <p:nvPr/>
          </p:nvSpPr>
          <p:spPr bwMode="auto">
            <a:xfrm>
              <a:off x="8280" y="5808"/>
              <a:ext cx="349" cy="0"/>
            </a:xfrm>
            <a:prstGeom prst="line">
              <a:avLst/>
            </a:prstGeom>
            <a:grpFill/>
            <a:ln w="9525">
              <a:solidFill>
                <a:srgbClr val="000000"/>
              </a:solidFill>
              <a:round/>
              <a:tailEnd type="triangle" w="sm" len="med"/>
            </a:ln>
          </p:spPr>
          <p:txBody>
            <a:bodyPr/>
            <a:lstStyle/>
            <a:p>
              <a:endParaRPr lang="zh-CN" altLang="en-US">
                <a:solidFill>
                  <a:srgbClr val="262626"/>
                </a:solidFill>
              </a:endParaRPr>
            </a:p>
          </p:txBody>
        </p:sp>
        <p:sp>
          <p:nvSpPr>
            <p:cNvPr id="135" name="Line 52"/>
            <p:cNvSpPr>
              <a:spLocks noChangeShapeType="1"/>
            </p:cNvSpPr>
            <p:nvPr/>
          </p:nvSpPr>
          <p:spPr bwMode="auto">
            <a:xfrm flipV="1">
              <a:off x="5760" y="5340"/>
              <a:ext cx="1800" cy="0"/>
            </a:xfrm>
            <a:prstGeom prst="line">
              <a:avLst/>
            </a:prstGeom>
            <a:grpFill/>
            <a:ln w="9525">
              <a:solidFill>
                <a:srgbClr val="000000"/>
              </a:solidFill>
              <a:round/>
              <a:tailEnd type="none" w="sm" len="med"/>
            </a:ln>
          </p:spPr>
          <p:txBody>
            <a:bodyPr/>
            <a:lstStyle/>
            <a:p>
              <a:endParaRPr lang="zh-CN" altLang="en-US">
                <a:solidFill>
                  <a:srgbClr val="262626"/>
                </a:solidFill>
              </a:endParaRPr>
            </a:p>
          </p:txBody>
        </p:sp>
        <p:sp>
          <p:nvSpPr>
            <p:cNvPr id="136" name="Line 53"/>
            <p:cNvSpPr>
              <a:spLocks noChangeShapeType="1"/>
            </p:cNvSpPr>
            <p:nvPr/>
          </p:nvSpPr>
          <p:spPr bwMode="auto">
            <a:xfrm>
              <a:off x="5760" y="5340"/>
              <a:ext cx="0" cy="468"/>
            </a:xfrm>
            <a:prstGeom prst="line">
              <a:avLst/>
            </a:prstGeom>
            <a:grpFill/>
            <a:ln w="9525">
              <a:solidFill>
                <a:srgbClr val="000000"/>
              </a:solidFill>
              <a:round/>
            </a:ln>
          </p:spPr>
          <p:txBody>
            <a:bodyPr/>
            <a:lstStyle/>
            <a:p>
              <a:endParaRPr lang="zh-CN" altLang="en-US">
                <a:solidFill>
                  <a:srgbClr val="262626"/>
                </a:solidFill>
              </a:endParaRPr>
            </a:p>
          </p:txBody>
        </p:sp>
        <p:grpSp>
          <p:nvGrpSpPr>
            <p:cNvPr id="137" name="Group 54"/>
            <p:cNvGrpSpPr/>
            <p:nvPr/>
          </p:nvGrpSpPr>
          <p:grpSpPr bwMode="auto">
            <a:xfrm>
              <a:off x="1620" y="4092"/>
              <a:ext cx="1080" cy="408"/>
              <a:chOff x="4635" y="7983"/>
              <a:chExt cx="1080" cy="408"/>
            </a:xfrm>
            <a:grpFill/>
          </p:grpSpPr>
          <p:sp>
            <p:nvSpPr>
              <p:cNvPr id="171" name="Rectangle 55"/>
              <p:cNvSpPr>
                <a:spLocks noChangeArrowheads="1"/>
              </p:cNvSpPr>
              <p:nvPr/>
            </p:nvSpPr>
            <p:spPr bwMode="auto">
              <a:xfrm>
                <a:off x="4635" y="7983"/>
                <a:ext cx="1080" cy="408"/>
              </a:xfrm>
              <a:prstGeom prst="rect">
                <a:avLst/>
              </a:prstGeom>
              <a:grp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sz="2000">
                  <a:solidFill>
                    <a:srgbClr val="262626"/>
                  </a:solidFill>
                </a:endParaRPr>
              </a:p>
            </p:txBody>
          </p:sp>
          <p:sp>
            <p:nvSpPr>
              <p:cNvPr id="172" name="Line 56"/>
              <p:cNvSpPr>
                <a:spLocks noChangeShapeType="1"/>
              </p:cNvSpPr>
              <p:nvPr/>
            </p:nvSpPr>
            <p:spPr bwMode="auto">
              <a:xfrm>
                <a:off x="5175" y="8013"/>
                <a:ext cx="0" cy="363"/>
              </a:xfrm>
              <a:prstGeom prst="line">
                <a:avLst/>
              </a:prstGeom>
              <a:grpFill/>
              <a:ln w="9525">
                <a:solidFill>
                  <a:srgbClr val="000000"/>
                </a:solidFill>
                <a:round/>
              </a:ln>
            </p:spPr>
            <p:txBody>
              <a:bodyPr/>
              <a:lstStyle/>
              <a:p>
                <a:endParaRPr lang="zh-CN" altLang="en-US">
                  <a:solidFill>
                    <a:srgbClr val="262626"/>
                  </a:solidFill>
                </a:endParaRPr>
              </a:p>
            </p:txBody>
          </p:sp>
        </p:grpSp>
        <p:sp>
          <p:nvSpPr>
            <p:cNvPr id="138" name="Line 57"/>
            <p:cNvSpPr>
              <a:spLocks noChangeShapeType="1"/>
            </p:cNvSpPr>
            <p:nvPr/>
          </p:nvSpPr>
          <p:spPr bwMode="auto">
            <a:xfrm>
              <a:off x="2520" y="3780"/>
              <a:ext cx="0" cy="468"/>
            </a:xfrm>
            <a:prstGeom prst="line">
              <a:avLst/>
            </a:prstGeom>
            <a:grpFill/>
            <a:ln w="9525">
              <a:solidFill>
                <a:srgbClr val="000000"/>
              </a:solidFill>
              <a:round/>
            </a:ln>
          </p:spPr>
          <p:txBody>
            <a:bodyPr/>
            <a:lstStyle/>
            <a:p>
              <a:endParaRPr lang="zh-CN" altLang="en-US">
                <a:solidFill>
                  <a:srgbClr val="262626"/>
                </a:solidFill>
              </a:endParaRPr>
            </a:p>
          </p:txBody>
        </p:sp>
        <p:sp>
          <p:nvSpPr>
            <p:cNvPr id="139" name="Line 58"/>
            <p:cNvSpPr>
              <a:spLocks noChangeShapeType="1"/>
            </p:cNvSpPr>
            <p:nvPr/>
          </p:nvSpPr>
          <p:spPr bwMode="auto">
            <a:xfrm>
              <a:off x="1980" y="3780"/>
              <a:ext cx="0" cy="312"/>
            </a:xfrm>
            <a:prstGeom prst="line">
              <a:avLst/>
            </a:prstGeom>
            <a:grpFill/>
            <a:ln w="9525">
              <a:solidFill>
                <a:srgbClr val="000000"/>
              </a:solidFill>
              <a:round/>
              <a:tailEnd type="triangle" w="sm" len="med"/>
            </a:ln>
          </p:spPr>
          <p:txBody>
            <a:bodyPr/>
            <a:lstStyle/>
            <a:p>
              <a:endParaRPr lang="zh-CN" altLang="en-US">
                <a:solidFill>
                  <a:srgbClr val="262626"/>
                </a:solidFill>
              </a:endParaRPr>
            </a:p>
          </p:txBody>
        </p:sp>
        <p:sp>
          <p:nvSpPr>
            <p:cNvPr id="140" name="Text Box 59"/>
            <p:cNvSpPr txBox="1">
              <a:spLocks noChangeArrowheads="1"/>
            </p:cNvSpPr>
            <p:nvPr/>
          </p:nvSpPr>
          <p:spPr bwMode="auto">
            <a:xfrm>
              <a:off x="1620" y="4872"/>
              <a:ext cx="900" cy="46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400" dirty="0">
                  <a:solidFill>
                    <a:srgbClr val="262626"/>
                  </a:solidFill>
                  <a:latin typeface="Times New Roman" panose="02020603050405020304" pitchFamily="18" charset="0"/>
                  <a:cs typeface="Mangal" pitchFamily="2" charset="0"/>
                </a:rPr>
                <a:t>head</a:t>
              </a:r>
              <a:endParaRPr lang="en-US" altLang="zh-CN" sz="2400" dirty="0">
                <a:solidFill>
                  <a:srgbClr val="262626"/>
                </a:solidFill>
              </a:endParaRPr>
            </a:p>
          </p:txBody>
        </p:sp>
        <p:grpSp>
          <p:nvGrpSpPr>
            <p:cNvPr id="141" name="Group 60"/>
            <p:cNvGrpSpPr/>
            <p:nvPr/>
          </p:nvGrpSpPr>
          <p:grpSpPr bwMode="auto">
            <a:xfrm>
              <a:off x="1620" y="5652"/>
              <a:ext cx="1080" cy="408"/>
              <a:chOff x="4635" y="7983"/>
              <a:chExt cx="1080" cy="408"/>
            </a:xfrm>
            <a:grpFill/>
          </p:grpSpPr>
          <p:sp>
            <p:nvSpPr>
              <p:cNvPr id="169" name="Rectangle 61"/>
              <p:cNvSpPr>
                <a:spLocks noChangeArrowheads="1"/>
              </p:cNvSpPr>
              <p:nvPr/>
            </p:nvSpPr>
            <p:spPr bwMode="auto">
              <a:xfrm>
                <a:off x="4635" y="7983"/>
                <a:ext cx="1080" cy="408"/>
              </a:xfrm>
              <a:prstGeom prst="rect">
                <a:avLst/>
              </a:prstGeom>
              <a:grp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sz="2000">
                  <a:solidFill>
                    <a:srgbClr val="262626"/>
                  </a:solidFill>
                </a:endParaRPr>
              </a:p>
            </p:txBody>
          </p:sp>
          <p:sp>
            <p:nvSpPr>
              <p:cNvPr id="170" name="Line 62"/>
              <p:cNvSpPr>
                <a:spLocks noChangeShapeType="1"/>
              </p:cNvSpPr>
              <p:nvPr/>
            </p:nvSpPr>
            <p:spPr bwMode="auto">
              <a:xfrm>
                <a:off x="5175" y="8013"/>
                <a:ext cx="0" cy="363"/>
              </a:xfrm>
              <a:prstGeom prst="line">
                <a:avLst/>
              </a:prstGeom>
              <a:grpFill/>
              <a:ln w="9525">
                <a:solidFill>
                  <a:srgbClr val="000000"/>
                </a:solidFill>
                <a:round/>
              </a:ln>
            </p:spPr>
            <p:txBody>
              <a:bodyPr/>
              <a:lstStyle/>
              <a:p>
                <a:endParaRPr lang="zh-CN" altLang="en-US">
                  <a:solidFill>
                    <a:srgbClr val="262626"/>
                  </a:solidFill>
                </a:endParaRPr>
              </a:p>
            </p:txBody>
          </p:sp>
        </p:grpSp>
        <p:sp>
          <p:nvSpPr>
            <p:cNvPr id="142" name="Line 63"/>
            <p:cNvSpPr>
              <a:spLocks noChangeShapeType="1"/>
            </p:cNvSpPr>
            <p:nvPr/>
          </p:nvSpPr>
          <p:spPr bwMode="auto">
            <a:xfrm>
              <a:off x="1980" y="5340"/>
              <a:ext cx="0" cy="312"/>
            </a:xfrm>
            <a:prstGeom prst="line">
              <a:avLst/>
            </a:prstGeom>
            <a:grpFill/>
            <a:ln w="9525">
              <a:solidFill>
                <a:srgbClr val="000000"/>
              </a:solidFill>
              <a:round/>
              <a:tailEnd type="triangle" w="sm" len="med"/>
            </a:ln>
          </p:spPr>
          <p:txBody>
            <a:bodyPr/>
            <a:lstStyle/>
            <a:p>
              <a:endParaRPr lang="zh-CN" altLang="en-US">
                <a:solidFill>
                  <a:srgbClr val="262626"/>
                </a:solidFill>
              </a:endParaRPr>
            </a:p>
          </p:txBody>
        </p:sp>
        <p:sp>
          <p:nvSpPr>
            <p:cNvPr id="143" name="Line 64"/>
            <p:cNvSpPr>
              <a:spLocks noChangeShapeType="1"/>
            </p:cNvSpPr>
            <p:nvPr/>
          </p:nvSpPr>
          <p:spPr bwMode="auto">
            <a:xfrm>
              <a:off x="2520" y="5808"/>
              <a:ext cx="349" cy="0"/>
            </a:xfrm>
            <a:prstGeom prst="line">
              <a:avLst/>
            </a:prstGeom>
            <a:grpFill/>
            <a:ln w="9525">
              <a:solidFill>
                <a:srgbClr val="000000"/>
              </a:solidFill>
              <a:round/>
              <a:tailEnd type="triangle" w="sm" len="med"/>
            </a:ln>
          </p:spPr>
          <p:txBody>
            <a:bodyPr/>
            <a:lstStyle/>
            <a:p>
              <a:endParaRPr lang="zh-CN" altLang="en-US">
                <a:solidFill>
                  <a:srgbClr val="262626"/>
                </a:solidFill>
              </a:endParaRPr>
            </a:p>
          </p:txBody>
        </p:sp>
        <p:grpSp>
          <p:nvGrpSpPr>
            <p:cNvPr id="144" name="Group 65"/>
            <p:cNvGrpSpPr/>
            <p:nvPr/>
          </p:nvGrpSpPr>
          <p:grpSpPr bwMode="auto">
            <a:xfrm>
              <a:off x="2880" y="7212"/>
              <a:ext cx="1080" cy="408"/>
              <a:chOff x="4635" y="7983"/>
              <a:chExt cx="1080" cy="408"/>
            </a:xfrm>
            <a:grpFill/>
          </p:grpSpPr>
          <p:sp>
            <p:nvSpPr>
              <p:cNvPr id="167" name="Rectangle 66"/>
              <p:cNvSpPr>
                <a:spLocks noChangeArrowheads="1"/>
              </p:cNvSpPr>
              <p:nvPr/>
            </p:nvSpPr>
            <p:spPr bwMode="auto">
              <a:xfrm>
                <a:off x="4635" y="7983"/>
                <a:ext cx="1080" cy="408"/>
              </a:xfrm>
              <a:prstGeom prst="rect">
                <a:avLst/>
              </a:prstGeom>
              <a:grp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400" dirty="0">
                    <a:solidFill>
                      <a:srgbClr val="262626"/>
                    </a:solidFill>
                    <a:latin typeface="Times New Roman" panose="02020603050405020304" pitchFamily="18" charset="0"/>
                    <a:cs typeface="Mangal" pitchFamily="2" charset="0"/>
                  </a:rPr>
                  <a:t>e</a:t>
                </a:r>
                <a:r>
                  <a:rPr lang="en-US" altLang="zh-CN" sz="2400" baseline="-25000" dirty="0">
                    <a:solidFill>
                      <a:srgbClr val="262626"/>
                    </a:solidFill>
                    <a:latin typeface="Times New Roman" panose="02020603050405020304" pitchFamily="18" charset="0"/>
                    <a:cs typeface="Mangal" pitchFamily="2" charset="0"/>
                  </a:rPr>
                  <a:t>1</a:t>
                </a:r>
                <a:endParaRPr lang="en-US" altLang="zh-CN" sz="2400" dirty="0">
                  <a:solidFill>
                    <a:srgbClr val="262626"/>
                  </a:solidFill>
                </a:endParaRPr>
              </a:p>
            </p:txBody>
          </p:sp>
          <p:sp>
            <p:nvSpPr>
              <p:cNvPr id="168" name="Line 67"/>
              <p:cNvSpPr>
                <a:spLocks noChangeShapeType="1"/>
              </p:cNvSpPr>
              <p:nvPr/>
            </p:nvSpPr>
            <p:spPr bwMode="auto">
              <a:xfrm>
                <a:off x="5175" y="8013"/>
                <a:ext cx="0" cy="363"/>
              </a:xfrm>
              <a:prstGeom prst="line">
                <a:avLst/>
              </a:prstGeom>
              <a:grpFill/>
              <a:ln w="9525">
                <a:solidFill>
                  <a:srgbClr val="000000"/>
                </a:solidFill>
                <a:round/>
              </a:ln>
            </p:spPr>
            <p:txBody>
              <a:bodyPr/>
              <a:lstStyle/>
              <a:p>
                <a:endParaRPr lang="zh-CN" altLang="en-US" sz="2400">
                  <a:solidFill>
                    <a:srgbClr val="262626"/>
                  </a:solidFill>
                </a:endParaRPr>
              </a:p>
            </p:txBody>
          </p:sp>
        </p:grpSp>
        <p:sp>
          <p:nvSpPr>
            <p:cNvPr id="145" name="Text Box 68"/>
            <p:cNvSpPr txBox="1">
              <a:spLocks noChangeArrowheads="1"/>
            </p:cNvSpPr>
            <p:nvPr/>
          </p:nvSpPr>
          <p:spPr bwMode="auto">
            <a:xfrm>
              <a:off x="4140" y="7212"/>
              <a:ext cx="380" cy="45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a:solidFill>
                    <a:srgbClr val="262626"/>
                  </a:solidFill>
                  <a:latin typeface="Times New Roman" panose="02020603050405020304" pitchFamily="18" charset="0"/>
                  <a:cs typeface="Mangal" pitchFamily="2" charset="0"/>
                </a:rPr>
                <a:t>…</a:t>
              </a:r>
              <a:endParaRPr lang="en-US" altLang="zh-CN" sz="2000">
                <a:solidFill>
                  <a:srgbClr val="262626"/>
                </a:solidFill>
              </a:endParaRPr>
            </a:p>
          </p:txBody>
        </p:sp>
        <p:sp>
          <p:nvSpPr>
            <p:cNvPr id="146" name="Line 69"/>
            <p:cNvSpPr>
              <a:spLocks noChangeShapeType="1"/>
            </p:cNvSpPr>
            <p:nvPr/>
          </p:nvSpPr>
          <p:spPr bwMode="auto">
            <a:xfrm>
              <a:off x="3791" y="7368"/>
              <a:ext cx="349" cy="0"/>
            </a:xfrm>
            <a:prstGeom prst="line">
              <a:avLst/>
            </a:prstGeom>
            <a:grpFill/>
            <a:ln w="9525">
              <a:solidFill>
                <a:srgbClr val="000000"/>
              </a:solidFill>
              <a:round/>
              <a:tailEnd type="triangle" w="sm" len="med"/>
            </a:ln>
          </p:spPr>
          <p:txBody>
            <a:bodyPr/>
            <a:lstStyle/>
            <a:p>
              <a:endParaRPr lang="zh-CN" altLang="en-US">
                <a:solidFill>
                  <a:srgbClr val="262626"/>
                </a:solidFill>
              </a:endParaRPr>
            </a:p>
          </p:txBody>
        </p:sp>
        <p:grpSp>
          <p:nvGrpSpPr>
            <p:cNvPr id="147" name="Group 70"/>
            <p:cNvGrpSpPr/>
            <p:nvPr/>
          </p:nvGrpSpPr>
          <p:grpSpPr bwMode="auto">
            <a:xfrm>
              <a:off x="4860" y="7212"/>
              <a:ext cx="1080" cy="408"/>
              <a:chOff x="4635" y="7983"/>
              <a:chExt cx="1080" cy="408"/>
            </a:xfrm>
            <a:grpFill/>
          </p:grpSpPr>
          <p:sp>
            <p:nvSpPr>
              <p:cNvPr id="165" name="Rectangle 71"/>
              <p:cNvSpPr>
                <a:spLocks noChangeArrowheads="1"/>
              </p:cNvSpPr>
              <p:nvPr/>
            </p:nvSpPr>
            <p:spPr bwMode="auto">
              <a:xfrm>
                <a:off x="4635" y="7983"/>
                <a:ext cx="1080" cy="408"/>
              </a:xfrm>
              <a:prstGeom prst="rect">
                <a:avLst/>
              </a:prstGeom>
              <a:grp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400" dirty="0" err="1">
                    <a:solidFill>
                      <a:srgbClr val="262626"/>
                    </a:solidFill>
                    <a:latin typeface="Times New Roman" panose="02020603050405020304" pitchFamily="18" charset="0"/>
                    <a:cs typeface="Mangal" pitchFamily="2" charset="0"/>
                  </a:rPr>
                  <a:t>e</a:t>
                </a:r>
                <a:r>
                  <a:rPr lang="en-US" altLang="zh-CN" sz="2400" baseline="-25000" dirty="0" err="1">
                    <a:solidFill>
                      <a:srgbClr val="262626"/>
                    </a:solidFill>
                    <a:latin typeface="Times New Roman" panose="02020603050405020304" pitchFamily="18" charset="0"/>
                    <a:cs typeface="Mangal" pitchFamily="2" charset="0"/>
                  </a:rPr>
                  <a:t>i</a:t>
                </a:r>
                <a:endParaRPr lang="en-US" altLang="zh-CN" sz="2400" dirty="0">
                  <a:solidFill>
                    <a:srgbClr val="262626"/>
                  </a:solidFill>
                </a:endParaRPr>
              </a:p>
            </p:txBody>
          </p:sp>
          <p:sp>
            <p:nvSpPr>
              <p:cNvPr id="166" name="Line 72"/>
              <p:cNvSpPr>
                <a:spLocks noChangeShapeType="1"/>
              </p:cNvSpPr>
              <p:nvPr/>
            </p:nvSpPr>
            <p:spPr bwMode="auto">
              <a:xfrm>
                <a:off x="5175" y="8013"/>
                <a:ext cx="0" cy="363"/>
              </a:xfrm>
              <a:prstGeom prst="line">
                <a:avLst/>
              </a:prstGeom>
              <a:grpFill/>
              <a:ln w="9525">
                <a:solidFill>
                  <a:srgbClr val="000000"/>
                </a:solidFill>
                <a:round/>
              </a:ln>
            </p:spPr>
            <p:txBody>
              <a:bodyPr/>
              <a:lstStyle/>
              <a:p>
                <a:endParaRPr lang="zh-CN" altLang="en-US" sz="2400">
                  <a:solidFill>
                    <a:srgbClr val="262626"/>
                  </a:solidFill>
                </a:endParaRPr>
              </a:p>
            </p:txBody>
          </p:sp>
        </p:grpSp>
        <p:sp>
          <p:nvSpPr>
            <p:cNvPr id="148" name="Line 73"/>
            <p:cNvSpPr>
              <a:spLocks noChangeShapeType="1"/>
            </p:cNvSpPr>
            <p:nvPr/>
          </p:nvSpPr>
          <p:spPr bwMode="auto">
            <a:xfrm>
              <a:off x="4500" y="7368"/>
              <a:ext cx="349" cy="0"/>
            </a:xfrm>
            <a:prstGeom prst="line">
              <a:avLst/>
            </a:prstGeom>
            <a:grpFill/>
            <a:ln w="9525">
              <a:solidFill>
                <a:srgbClr val="000000"/>
              </a:solidFill>
              <a:round/>
              <a:tailEnd type="triangle" w="sm" len="med"/>
            </a:ln>
          </p:spPr>
          <p:txBody>
            <a:bodyPr/>
            <a:lstStyle/>
            <a:p>
              <a:endParaRPr lang="zh-CN" altLang="en-US">
                <a:solidFill>
                  <a:srgbClr val="262626"/>
                </a:solidFill>
              </a:endParaRPr>
            </a:p>
          </p:txBody>
        </p:sp>
        <p:grpSp>
          <p:nvGrpSpPr>
            <p:cNvPr id="149" name="Group 74"/>
            <p:cNvGrpSpPr/>
            <p:nvPr/>
          </p:nvGrpSpPr>
          <p:grpSpPr bwMode="auto">
            <a:xfrm>
              <a:off x="8100" y="7212"/>
              <a:ext cx="1080" cy="408"/>
              <a:chOff x="4635" y="7983"/>
              <a:chExt cx="1080" cy="408"/>
            </a:xfrm>
            <a:grpFill/>
          </p:grpSpPr>
          <p:sp>
            <p:nvSpPr>
              <p:cNvPr id="163" name="Rectangle 75"/>
              <p:cNvSpPr>
                <a:spLocks noChangeArrowheads="1"/>
              </p:cNvSpPr>
              <p:nvPr/>
            </p:nvSpPr>
            <p:spPr bwMode="auto">
              <a:xfrm>
                <a:off x="4635" y="7983"/>
                <a:ext cx="1080" cy="408"/>
              </a:xfrm>
              <a:prstGeom prst="rect">
                <a:avLst/>
              </a:prstGeom>
              <a:grp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400">
                    <a:solidFill>
                      <a:srgbClr val="262626"/>
                    </a:solidFill>
                    <a:latin typeface="Times New Roman" panose="02020603050405020304" pitchFamily="18" charset="0"/>
                    <a:cs typeface="Mangal" pitchFamily="2" charset="0"/>
                  </a:rPr>
                  <a:t>e</a:t>
                </a:r>
                <a:r>
                  <a:rPr lang="en-US" altLang="zh-CN" sz="2400" baseline="-25000">
                    <a:solidFill>
                      <a:srgbClr val="262626"/>
                    </a:solidFill>
                    <a:latin typeface="Times New Roman" panose="02020603050405020304" pitchFamily="18" charset="0"/>
                    <a:cs typeface="Mangal" pitchFamily="2" charset="0"/>
                  </a:rPr>
                  <a:t>n  </a:t>
                </a:r>
                <a:endParaRPr lang="en-US" altLang="zh-CN" sz="2400">
                  <a:solidFill>
                    <a:srgbClr val="262626"/>
                  </a:solidFill>
                </a:endParaRPr>
              </a:p>
            </p:txBody>
          </p:sp>
          <p:sp>
            <p:nvSpPr>
              <p:cNvPr id="164" name="Line 76"/>
              <p:cNvSpPr>
                <a:spLocks noChangeShapeType="1"/>
              </p:cNvSpPr>
              <p:nvPr/>
            </p:nvSpPr>
            <p:spPr bwMode="auto">
              <a:xfrm>
                <a:off x="5175" y="8013"/>
                <a:ext cx="0" cy="363"/>
              </a:xfrm>
              <a:prstGeom prst="line">
                <a:avLst/>
              </a:prstGeom>
              <a:grpFill/>
              <a:ln w="9525">
                <a:solidFill>
                  <a:srgbClr val="000000"/>
                </a:solidFill>
                <a:round/>
              </a:ln>
            </p:spPr>
            <p:txBody>
              <a:bodyPr/>
              <a:lstStyle/>
              <a:p>
                <a:endParaRPr lang="zh-CN" altLang="en-US">
                  <a:solidFill>
                    <a:srgbClr val="262626"/>
                  </a:solidFill>
                </a:endParaRPr>
              </a:p>
            </p:txBody>
          </p:sp>
        </p:grpSp>
        <p:sp>
          <p:nvSpPr>
            <p:cNvPr id="150" name="Text Box 77"/>
            <p:cNvSpPr txBox="1">
              <a:spLocks noChangeArrowheads="1"/>
            </p:cNvSpPr>
            <p:nvPr/>
          </p:nvSpPr>
          <p:spPr bwMode="auto">
            <a:xfrm>
              <a:off x="5130" y="8148"/>
              <a:ext cx="2700" cy="45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zh-CN" altLang="en-US" sz="2400" dirty="0">
                  <a:solidFill>
                    <a:srgbClr val="262626"/>
                  </a:solidFill>
                  <a:latin typeface="+mn-ea"/>
                  <a:ea typeface="+mn-ea"/>
                  <a:cs typeface="Mangal" pitchFamily="2" charset="0"/>
                </a:rPr>
                <a:t>删除最后一个元素</a:t>
              </a:r>
              <a:endParaRPr lang="zh-CN" altLang="en-US" sz="2400" dirty="0">
                <a:solidFill>
                  <a:srgbClr val="262626"/>
                </a:solidFill>
                <a:latin typeface="+mn-ea"/>
                <a:ea typeface="+mn-ea"/>
              </a:endParaRPr>
            </a:p>
          </p:txBody>
        </p:sp>
        <p:sp>
          <p:nvSpPr>
            <p:cNvPr id="151" name="Text Box 78"/>
            <p:cNvSpPr txBox="1">
              <a:spLocks noChangeArrowheads="1"/>
            </p:cNvSpPr>
            <p:nvPr/>
          </p:nvSpPr>
          <p:spPr bwMode="auto">
            <a:xfrm>
              <a:off x="1620" y="6432"/>
              <a:ext cx="900" cy="46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400" dirty="0">
                  <a:solidFill>
                    <a:srgbClr val="262626"/>
                  </a:solidFill>
                  <a:latin typeface="Times New Roman" panose="02020603050405020304" pitchFamily="18" charset="0"/>
                  <a:cs typeface="Mangal" pitchFamily="2" charset="0"/>
                </a:rPr>
                <a:t>head</a:t>
              </a:r>
              <a:endParaRPr lang="en-US" altLang="zh-CN" sz="2400" dirty="0">
                <a:solidFill>
                  <a:srgbClr val="262626"/>
                </a:solidFill>
              </a:endParaRPr>
            </a:p>
          </p:txBody>
        </p:sp>
        <p:grpSp>
          <p:nvGrpSpPr>
            <p:cNvPr id="152" name="Group 79"/>
            <p:cNvGrpSpPr/>
            <p:nvPr/>
          </p:nvGrpSpPr>
          <p:grpSpPr bwMode="auto">
            <a:xfrm>
              <a:off x="1620" y="7212"/>
              <a:ext cx="1080" cy="408"/>
              <a:chOff x="4635" y="7983"/>
              <a:chExt cx="1080" cy="408"/>
            </a:xfrm>
            <a:grpFill/>
          </p:grpSpPr>
          <p:sp>
            <p:nvSpPr>
              <p:cNvPr id="161" name="Rectangle 80"/>
              <p:cNvSpPr>
                <a:spLocks noChangeArrowheads="1"/>
              </p:cNvSpPr>
              <p:nvPr/>
            </p:nvSpPr>
            <p:spPr bwMode="auto">
              <a:xfrm>
                <a:off x="4635" y="7983"/>
                <a:ext cx="1080" cy="408"/>
              </a:xfrm>
              <a:prstGeom prst="rect">
                <a:avLst/>
              </a:prstGeom>
              <a:grp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sz="2000">
                  <a:solidFill>
                    <a:srgbClr val="262626"/>
                  </a:solidFill>
                </a:endParaRPr>
              </a:p>
            </p:txBody>
          </p:sp>
          <p:sp>
            <p:nvSpPr>
              <p:cNvPr id="162" name="Line 81"/>
              <p:cNvSpPr>
                <a:spLocks noChangeShapeType="1"/>
              </p:cNvSpPr>
              <p:nvPr/>
            </p:nvSpPr>
            <p:spPr bwMode="auto">
              <a:xfrm>
                <a:off x="5175" y="8013"/>
                <a:ext cx="0" cy="363"/>
              </a:xfrm>
              <a:prstGeom prst="line">
                <a:avLst/>
              </a:prstGeom>
              <a:grpFill/>
              <a:ln w="9525">
                <a:solidFill>
                  <a:srgbClr val="000000"/>
                </a:solidFill>
                <a:round/>
              </a:ln>
            </p:spPr>
            <p:txBody>
              <a:bodyPr/>
              <a:lstStyle/>
              <a:p>
                <a:endParaRPr lang="zh-CN" altLang="en-US">
                  <a:solidFill>
                    <a:srgbClr val="262626"/>
                  </a:solidFill>
                </a:endParaRPr>
              </a:p>
            </p:txBody>
          </p:sp>
        </p:grpSp>
        <p:sp>
          <p:nvSpPr>
            <p:cNvPr id="153" name="Line 82"/>
            <p:cNvSpPr>
              <a:spLocks noChangeShapeType="1"/>
            </p:cNvSpPr>
            <p:nvPr/>
          </p:nvSpPr>
          <p:spPr bwMode="auto">
            <a:xfrm>
              <a:off x="1980" y="6900"/>
              <a:ext cx="0" cy="312"/>
            </a:xfrm>
            <a:prstGeom prst="line">
              <a:avLst/>
            </a:prstGeom>
            <a:grpFill/>
            <a:ln w="9525">
              <a:solidFill>
                <a:srgbClr val="000000"/>
              </a:solidFill>
              <a:round/>
              <a:tailEnd type="triangle" w="sm" len="med"/>
            </a:ln>
          </p:spPr>
          <p:txBody>
            <a:bodyPr/>
            <a:lstStyle/>
            <a:p>
              <a:endParaRPr lang="zh-CN" altLang="en-US">
                <a:solidFill>
                  <a:srgbClr val="262626"/>
                </a:solidFill>
              </a:endParaRPr>
            </a:p>
          </p:txBody>
        </p:sp>
        <p:sp>
          <p:nvSpPr>
            <p:cNvPr id="154" name="Line 83"/>
            <p:cNvSpPr>
              <a:spLocks noChangeShapeType="1"/>
            </p:cNvSpPr>
            <p:nvPr/>
          </p:nvSpPr>
          <p:spPr bwMode="auto">
            <a:xfrm>
              <a:off x="2520" y="7368"/>
              <a:ext cx="349" cy="0"/>
            </a:xfrm>
            <a:prstGeom prst="line">
              <a:avLst/>
            </a:prstGeom>
            <a:grpFill/>
            <a:ln w="9525">
              <a:solidFill>
                <a:srgbClr val="000000"/>
              </a:solidFill>
              <a:round/>
              <a:tailEnd type="triangle" w="sm" len="med"/>
            </a:ln>
          </p:spPr>
          <p:txBody>
            <a:bodyPr/>
            <a:lstStyle/>
            <a:p>
              <a:endParaRPr lang="zh-CN" altLang="en-US">
                <a:solidFill>
                  <a:srgbClr val="262626"/>
                </a:solidFill>
              </a:endParaRPr>
            </a:p>
          </p:txBody>
        </p:sp>
        <p:sp>
          <p:nvSpPr>
            <p:cNvPr id="155" name="Text Box 84"/>
            <p:cNvSpPr txBox="1">
              <a:spLocks noChangeArrowheads="1"/>
            </p:cNvSpPr>
            <p:nvPr/>
          </p:nvSpPr>
          <p:spPr bwMode="auto">
            <a:xfrm>
              <a:off x="6120" y="7212"/>
              <a:ext cx="380" cy="45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a:solidFill>
                    <a:srgbClr val="262626"/>
                  </a:solidFill>
                  <a:latin typeface="Times New Roman" panose="02020603050405020304" pitchFamily="18" charset="0"/>
                  <a:cs typeface="Mangal" pitchFamily="2" charset="0"/>
                </a:rPr>
                <a:t>…</a:t>
              </a:r>
              <a:endParaRPr lang="en-US" altLang="zh-CN" sz="2000">
                <a:solidFill>
                  <a:srgbClr val="262626"/>
                </a:solidFill>
              </a:endParaRPr>
            </a:p>
          </p:txBody>
        </p:sp>
        <p:grpSp>
          <p:nvGrpSpPr>
            <p:cNvPr id="156" name="Group 85"/>
            <p:cNvGrpSpPr/>
            <p:nvPr/>
          </p:nvGrpSpPr>
          <p:grpSpPr bwMode="auto">
            <a:xfrm>
              <a:off x="6840" y="7212"/>
              <a:ext cx="1080" cy="408"/>
              <a:chOff x="4635" y="7983"/>
              <a:chExt cx="1080" cy="408"/>
            </a:xfrm>
            <a:grpFill/>
          </p:grpSpPr>
          <p:sp>
            <p:nvSpPr>
              <p:cNvPr id="159" name="Rectangle 86"/>
              <p:cNvSpPr>
                <a:spLocks noChangeArrowheads="1"/>
              </p:cNvSpPr>
              <p:nvPr/>
            </p:nvSpPr>
            <p:spPr bwMode="auto">
              <a:xfrm>
                <a:off x="4635" y="7983"/>
                <a:ext cx="1080" cy="408"/>
              </a:xfrm>
              <a:prstGeom prst="rect">
                <a:avLst/>
              </a:prstGeom>
              <a:grp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400">
                    <a:solidFill>
                      <a:srgbClr val="262626"/>
                    </a:solidFill>
                    <a:latin typeface="Times New Roman" panose="02020603050405020304" pitchFamily="18" charset="0"/>
                    <a:cs typeface="Mangal" pitchFamily="2" charset="0"/>
                  </a:rPr>
                  <a:t>e</a:t>
                </a:r>
                <a:r>
                  <a:rPr lang="en-US" altLang="zh-CN" sz="2400" baseline="-25000">
                    <a:solidFill>
                      <a:srgbClr val="262626"/>
                    </a:solidFill>
                    <a:latin typeface="Times New Roman" panose="02020603050405020304" pitchFamily="18" charset="0"/>
                    <a:cs typeface="Mangal" pitchFamily="2" charset="0"/>
                  </a:rPr>
                  <a:t>n-1</a:t>
                </a:r>
                <a:endParaRPr lang="en-US" altLang="zh-CN" sz="2400">
                  <a:solidFill>
                    <a:srgbClr val="262626"/>
                  </a:solidFill>
                </a:endParaRPr>
              </a:p>
            </p:txBody>
          </p:sp>
          <p:sp>
            <p:nvSpPr>
              <p:cNvPr id="160" name="Line 87"/>
              <p:cNvSpPr>
                <a:spLocks noChangeShapeType="1"/>
              </p:cNvSpPr>
              <p:nvPr/>
            </p:nvSpPr>
            <p:spPr bwMode="auto">
              <a:xfrm>
                <a:off x="5175" y="8013"/>
                <a:ext cx="0" cy="363"/>
              </a:xfrm>
              <a:prstGeom prst="line">
                <a:avLst/>
              </a:prstGeom>
              <a:grpFill/>
              <a:ln w="9525">
                <a:solidFill>
                  <a:srgbClr val="000000"/>
                </a:solidFill>
                <a:round/>
              </a:ln>
            </p:spPr>
            <p:txBody>
              <a:bodyPr/>
              <a:lstStyle/>
              <a:p>
                <a:endParaRPr lang="zh-CN" altLang="en-US">
                  <a:solidFill>
                    <a:srgbClr val="262626"/>
                  </a:solidFill>
                </a:endParaRPr>
              </a:p>
            </p:txBody>
          </p:sp>
        </p:grpSp>
        <p:sp>
          <p:nvSpPr>
            <p:cNvPr id="157" name="Line 88"/>
            <p:cNvSpPr>
              <a:spLocks noChangeShapeType="1"/>
            </p:cNvSpPr>
            <p:nvPr/>
          </p:nvSpPr>
          <p:spPr bwMode="auto">
            <a:xfrm>
              <a:off x="5760" y="7368"/>
              <a:ext cx="349" cy="0"/>
            </a:xfrm>
            <a:prstGeom prst="line">
              <a:avLst/>
            </a:prstGeom>
            <a:grpFill/>
            <a:ln w="9525">
              <a:solidFill>
                <a:srgbClr val="000000"/>
              </a:solidFill>
              <a:round/>
              <a:tailEnd type="triangle" w="sm" len="med"/>
            </a:ln>
          </p:spPr>
          <p:txBody>
            <a:bodyPr/>
            <a:lstStyle/>
            <a:p>
              <a:endParaRPr lang="zh-CN" altLang="en-US">
                <a:solidFill>
                  <a:srgbClr val="262626"/>
                </a:solidFill>
              </a:endParaRPr>
            </a:p>
          </p:txBody>
        </p:sp>
        <p:sp>
          <p:nvSpPr>
            <p:cNvPr id="158" name="Line 89"/>
            <p:cNvSpPr>
              <a:spLocks noChangeShapeType="1"/>
            </p:cNvSpPr>
            <p:nvPr/>
          </p:nvSpPr>
          <p:spPr bwMode="auto">
            <a:xfrm>
              <a:off x="6480" y="7368"/>
              <a:ext cx="349" cy="0"/>
            </a:xfrm>
            <a:prstGeom prst="line">
              <a:avLst/>
            </a:prstGeom>
            <a:grpFill/>
            <a:ln w="9525">
              <a:solidFill>
                <a:srgbClr val="000000"/>
              </a:solidFill>
              <a:round/>
              <a:tailEnd type="triangle" w="sm" len="med"/>
            </a:ln>
          </p:spPr>
          <p:txBody>
            <a:bodyPr/>
            <a:lstStyle/>
            <a:p>
              <a:endParaRPr lang="zh-CN" altLang="en-US">
                <a:solidFill>
                  <a:srgbClr val="262626"/>
                </a:solidFill>
              </a:endParaRPr>
            </a:p>
          </p:txBody>
        </p:sp>
      </p:grpSp>
      <p:grpSp>
        <p:nvGrpSpPr>
          <p:cNvPr id="197" name="组合 5"/>
          <p:cNvGrpSpPr/>
          <p:nvPr/>
        </p:nvGrpSpPr>
        <p:grpSpPr>
          <a:xfrm>
            <a:off x="549002" y="555626"/>
            <a:ext cx="3422108" cy="876848"/>
            <a:chOff x="326687" y="247818"/>
            <a:chExt cx="4861582" cy="725466"/>
          </a:xfrm>
        </p:grpSpPr>
        <p:sp>
          <p:nvSpPr>
            <p:cNvPr id="198" name="文本框 7"/>
            <p:cNvSpPr txBox="1"/>
            <p:nvPr/>
          </p:nvSpPr>
          <p:spPr bwMode="auto">
            <a:xfrm>
              <a:off x="399105" y="412399"/>
              <a:ext cx="478916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单向链表的实现</a:t>
              </a:r>
              <a:endParaRPr lang="zh-CN" altLang="en-US" sz="2400" kern="0" dirty="0">
                <a:solidFill>
                  <a:srgbClr val="0070C0"/>
                </a:solidFill>
                <a:latin typeface="+mn-ea"/>
              </a:endParaRPr>
            </a:p>
          </p:txBody>
        </p:sp>
        <p:grpSp>
          <p:nvGrpSpPr>
            <p:cNvPr id="199" name="组合 8"/>
            <p:cNvGrpSpPr/>
            <p:nvPr/>
          </p:nvGrpSpPr>
          <p:grpSpPr>
            <a:xfrm>
              <a:off x="326687" y="247818"/>
              <a:ext cx="4861582" cy="725466"/>
              <a:chOff x="326687" y="247818"/>
              <a:chExt cx="4861582" cy="725466"/>
            </a:xfrm>
          </p:grpSpPr>
          <p:grpSp>
            <p:nvGrpSpPr>
              <p:cNvPr id="200" name="组合 9"/>
              <p:cNvGrpSpPr/>
              <p:nvPr/>
            </p:nvGrpSpPr>
            <p:grpSpPr>
              <a:xfrm>
                <a:off x="349799" y="247818"/>
                <a:ext cx="4791980" cy="261575"/>
                <a:chOff x="349799" y="247818"/>
                <a:chExt cx="4791980" cy="261575"/>
              </a:xfrm>
            </p:grpSpPr>
            <p:cxnSp>
              <p:nvCxnSpPr>
                <p:cNvPr id="21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1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22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201" name="组合 10"/>
              <p:cNvGrpSpPr/>
              <p:nvPr/>
            </p:nvGrpSpPr>
            <p:grpSpPr>
              <a:xfrm>
                <a:off x="349799" y="711709"/>
                <a:ext cx="4815092" cy="261575"/>
                <a:chOff x="358852" y="925118"/>
                <a:chExt cx="4815092" cy="261575"/>
              </a:xfrm>
            </p:grpSpPr>
            <p:cxnSp>
              <p:nvCxnSpPr>
                <p:cNvPr id="20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1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1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202" name="组合 11"/>
              <p:cNvGrpSpPr/>
              <p:nvPr/>
            </p:nvGrpSpPr>
            <p:grpSpPr>
              <a:xfrm>
                <a:off x="5138963" y="489126"/>
                <a:ext cx="49306" cy="329693"/>
                <a:chOff x="5138963" y="489126"/>
                <a:chExt cx="49306" cy="329693"/>
              </a:xfrm>
            </p:grpSpPr>
            <p:sp>
              <p:nvSpPr>
                <p:cNvPr id="20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20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203" name="组合 12"/>
              <p:cNvGrpSpPr/>
              <p:nvPr/>
            </p:nvGrpSpPr>
            <p:grpSpPr>
              <a:xfrm>
                <a:off x="326687" y="399838"/>
                <a:ext cx="49306" cy="329693"/>
                <a:chOff x="5138963" y="489126"/>
                <a:chExt cx="49306" cy="329693"/>
              </a:xfrm>
            </p:grpSpPr>
            <p:sp>
              <p:nvSpPr>
                <p:cNvPr id="20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20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97"/>
                                        </p:tgtEl>
                                        <p:attrNameLst>
                                          <p:attrName>style.visibility</p:attrName>
                                        </p:attrNameLst>
                                      </p:cBhvr>
                                      <p:to>
                                        <p:strVal val="visible"/>
                                      </p:to>
                                    </p:set>
                                    <p:animEffect transition="in" filter="wipe(left)">
                                      <p:cBhvr>
                                        <p:cTn id="7" dur="500"/>
                                        <p:tgtEl>
                                          <p:spTgt spid="197"/>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05"/>
                                        </p:tgtEl>
                                        <p:attrNameLst>
                                          <p:attrName>style.visibility</p:attrName>
                                        </p:attrNameLst>
                                      </p:cBhvr>
                                      <p:to>
                                        <p:strVal val="visible"/>
                                      </p:to>
                                    </p:set>
                                    <p:animEffect transition="in" filter="wipe(left)">
                                      <p:cBhvr>
                                        <p:cTn id="11"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sp>
        <p:nvSpPr>
          <p:cNvPr id="105" name="矩形 104"/>
          <p:cNvSpPr/>
          <p:nvPr/>
        </p:nvSpPr>
        <p:spPr>
          <a:xfrm>
            <a:off x="996642" y="1458230"/>
            <a:ext cx="10198225" cy="1827360"/>
          </a:xfrm>
          <a:prstGeom prst="rect">
            <a:avLst/>
          </a:prstGeom>
        </p:spPr>
        <p:txBody>
          <a:bodyPr wrap="square">
            <a:spAutoFit/>
          </a:bodyPr>
          <a:lstStyle/>
          <a:p>
            <a:pPr algn="just">
              <a:lnSpc>
                <a:spcPct val="120000"/>
              </a:lnSpc>
              <a:spcBef>
                <a:spcPts val="600"/>
              </a:spcBef>
              <a:buClr>
                <a:srgbClr val="7030A0"/>
              </a:buClr>
            </a:pPr>
            <a:r>
              <a:rPr lang="zh-CN" altLang="en-US" sz="2400" dirty="0">
                <a:solidFill>
                  <a:srgbClr val="0070C0"/>
                </a:solidFill>
                <a:latin typeface="Times New Roman" panose="02020603050405020304" pitchFamily="18" charset="0"/>
                <a:cs typeface="Times New Roman" panose="02020603050405020304" pitchFamily="18" charset="0"/>
              </a:rPr>
              <a:t>由于单向链表最后一个元素的指针域存储的是</a:t>
            </a:r>
            <a:r>
              <a:rPr lang="en-US" altLang="zh-CN" sz="2400" dirty="0">
                <a:solidFill>
                  <a:srgbClr val="0070C0"/>
                </a:solidFill>
                <a:latin typeface="Times New Roman" panose="02020603050405020304" pitchFamily="18" charset="0"/>
                <a:cs typeface="Times New Roman" panose="02020603050405020304" pitchFamily="18" charset="0"/>
              </a:rPr>
              <a:t>NULL</a:t>
            </a:r>
            <a:r>
              <a:rPr lang="zh-CN" altLang="en-US" sz="2400" dirty="0">
                <a:solidFill>
                  <a:srgbClr val="0070C0"/>
                </a:solidFill>
                <a:latin typeface="Times New Roman" panose="02020603050405020304" pitchFamily="18" charset="0"/>
                <a:cs typeface="Times New Roman" panose="02020603050405020304" pitchFamily="18" charset="0"/>
              </a:rPr>
              <a:t>，表示链尾，所以，在删除操作的具体实现时，对于②</a:t>
            </a:r>
            <a:r>
              <a:rPr lang="en-US" altLang="zh-CN" sz="2400" dirty="0">
                <a:solidFill>
                  <a:srgbClr val="0070C0"/>
                </a:solidFill>
                <a:latin typeface="Times New Roman" panose="02020603050405020304" pitchFamily="18" charset="0"/>
                <a:cs typeface="Times New Roman" panose="02020603050405020304" pitchFamily="18" charset="0"/>
              </a:rPr>
              <a:t>—④</a:t>
            </a:r>
            <a:r>
              <a:rPr lang="zh-CN" altLang="en-US" sz="2400" dirty="0">
                <a:solidFill>
                  <a:srgbClr val="0070C0"/>
                </a:solidFill>
                <a:latin typeface="Times New Roman" panose="02020603050405020304" pitchFamily="18" charset="0"/>
                <a:cs typeface="Times New Roman" panose="02020603050405020304" pitchFamily="18" charset="0"/>
              </a:rPr>
              <a:t>这</a:t>
            </a:r>
            <a:r>
              <a:rPr lang="en-US" altLang="zh-CN" sz="2400" dirty="0">
                <a:solidFill>
                  <a:srgbClr val="0070C0"/>
                </a:solidFill>
                <a:latin typeface="Times New Roman" panose="02020603050405020304" pitchFamily="18" charset="0"/>
                <a:cs typeface="Times New Roman" panose="02020603050405020304" pitchFamily="18" charset="0"/>
              </a:rPr>
              <a:t>3</a:t>
            </a:r>
            <a:r>
              <a:rPr lang="zh-CN" altLang="en-US" sz="2400" dirty="0">
                <a:solidFill>
                  <a:srgbClr val="0070C0"/>
                </a:solidFill>
                <a:latin typeface="Times New Roman" panose="02020603050405020304" pitchFamily="18" charset="0"/>
                <a:cs typeface="Times New Roman" panose="02020603050405020304" pitchFamily="18" charset="0"/>
              </a:rPr>
              <a:t>种删除情况的处理方法完全相同。假设要删除位置为</a:t>
            </a:r>
            <a:r>
              <a:rPr lang="en-US" altLang="zh-CN" sz="2400" dirty="0">
                <a:solidFill>
                  <a:srgbClr val="0070C0"/>
                </a:solidFill>
                <a:latin typeface="Times New Roman" panose="02020603050405020304" pitchFamily="18" charset="0"/>
                <a:cs typeface="Times New Roman" panose="02020603050405020304" pitchFamily="18" charset="0"/>
              </a:rPr>
              <a:t>k</a:t>
            </a:r>
            <a:r>
              <a:rPr lang="zh-CN" altLang="en-US" sz="2400" dirty="0">
                <a:solidFill>
                  <a:srgbClr val="0070C0"/>
                </a:solidFill>
                <a:latin typeface="Times New Roman" panose="02020603050405020304" pitchFamily="18" charset="0"/>
                <a:cs typeface="Times New Roman" panose="02020603050405020304" pitchFamily="18" charset="0"/>
              </a:rPr>
              <a:t>的元素，</a:t>
            </a:r>
            <a:r>
              <a:rPr lang="en-US" altLang="zh-CN" sz="2400" dirty="0">
                <a:solidFill>
                  <a:srgbClr val="0070C0"/>
                </a:solidFill>
                <a:latin typeface="Times New Roman" panose="02020603050405020304" pitchFamily="18" charset="0"/>
                <a:cs typeface="Times New Roman" panose="02020603050405020304" pitchFamily="18" charset="0"/>
              </a:rPr>
              <a:t>p</a:t>
            </a:r>
            <a:r>
              <a:rPr lang="zh-CN" altLang="en-US" sz="2400" dirty="0">
                <a:solidFill>
                  <a:srgbClr val="0070C0"/>
                </a:solidFill>
                <a:latin typeface="Times New Roman" panose="02020603050405020304" pitchFamily="18" charset="0"/>
                <a:cs typeface="Times New Roman" panose="02020603050405020304" pitchFamily="18" charset="0"/>
              </a:rPr>
              <a:t>和</a:t>
            </a:r>
            <a:r>
              <a:rPr lang="en-US" altLang="zh-CN" sz="2400" dirty="0">
                <a:solidFill>
                  <a:srgbClr val="0070C0"/>
                </a:solidFill>
                <a:latin typeface="Times New Roman" panose="02020603050405020304" pitchFamily="18" charset="0"/>
                <a:cs typeface="Times New Roman" panose="02020603050405020304" pitchFamily="18" charset="0"/>
              </a:rPr>
              <a:t>q</a:t>
            </a:r>
            <a:r>
              <a:rPr lang="zh-CN" altLang="en-US" sz="2400" dirty="0">
                <a:solidFill>
                  <a:srgbClr val="0070C0"/>
                </a:solidFill>
                <a:latin typeface="Times New Roman" panose="02020603050405020304" pitchFamily="18" charset="0"/>
                <a:cs typeface="Times New Roman" panose="02020603050405020304" pitchFamily="18" charset="0"/>
              </a:rPr>
              <a:t>是两个结点指针，则这</a:t>
            </a:r>
            <a:r>
              <a:rPr lang="en-US" altLang="zh-CN" sz="2400" dirty="0">
                <a:solidFill>
                  <a:srgbClr val="0070C0"/>
                </a:solidFill>
                <a:latin typeface="Times New Roman" panose="02020603050405020304" pitchFamily="18" charset="0"/>
                <a:cs typeface="Times New Roman" panose="02020603050405020304" pitchFamily="18" charset="0"/>
              </a:rPr>
              <a:t>3</a:t>
            </a:r>
            <a:r>
              <a:rPr lang="zh-CN" altLang="en-US" sz="2400" dirty="0">
                <a:solidFill>
                  <a:srgbClr val="0070C0"/>
                </a:solidFill>
                <a:latin typeface="Times New Roman" panose="02020603050405020304" pitchFamily="18" charset="0"/>
                <a:cs typeface="Times New Roman" panose="02020603050405020304" pitchFamily="18" charset="0"/>
              </a:rPr>
              <a:t>种情况的删除操作可用下面统一的代码完成：</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sp>
        <p:nvSpPr>
          <p:cNvPr id="106" name="Rectangle 3"/>
          <p:cNvSpPr txBox="1">
            <a:spLocks noChangeArrowheads="1"/>
          </p:cNvSpPr>
          <p:nvPr/>
        </p:nvSpPr>
        <p:spPr>
          <a:xfrm>
            <a:off x="2557475" y="3563793"/>
            <a:ext cx="7244515" cy="28132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00000"/>
              </a:lnSpc>
              <a:spcBef>
                <a:spcPts val="600"/>
              </a:spcBef>
              <a:buClr>
                <a:srgbClr val="7030A0"/>
              </a:buClr>
              <a:buNone/>
            </a:pPr>
            <a:r>
              <a:rPr lang="en-US" altLang="zh-CN" sz="2400" dirty="0">
                <a:latin typeface="Times New Roman" panose="02020603050405020304" pitchFamily="18" charset="0"/>
                <a:cs typeface="Times New Roman" panose="02020603050405020304" pitchFamily="18" charset="0"/>
              </a:rPr>
              <a:t>p=head;</a:t>
            </a:r>
            <a:endParaRPr lang="en-US" altLang="zh-CN" sz="24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400" dirty="0">
                <a:latin typeface="Times New Roman" panose="02020603050405020304" pitchFamily="18" charset="0"/>
                <a:cs typeface="Times New Roman" panose="02020603050405020304" pitchFamily="18" charset="0"/>
              </a:rPr>
              <a:t>for (int </a:t>
            </a:r>
            <a:r>
              <a:rPr lang="en-US" altLang="zh-CN" sz="2400" dirty="0" err="1">
                <a:latin typeface="Times New Roman" panose="02020603050405020304" pitchFamily="18" charset="0"/>
                <a:cs typeface="Times New Roman" panose="02020603050405020304" pitchFamily="18" charset="0"/>
              </a:rPr>
              <a:t>i</a:t>
            </a:r>
            <a:r>
              <a:rPr lang="en-US" altLang="zh-CN" sz="2400" dirty="0">
                <a:latin typeface="Times New Roman" panose="02020603050405020304" pitchFamily="18" charset="0"/>
                <a:cs typeface="Times New Roman" panose="02020603050405020304" pitchFamily="18" charset="0"/>
              </a:rPr>
              <a:t>=1;i&lt;</a:t>
            </a:r>
            <a:r>
              <a:rPr lang="en-US" altLang="zh-CN" sz="2400" dirty="0" err="1">
                <a:latin typeface="Times New Roman" panose="02020603050405020304" pitchFamily="18" charset="0"/>
                <a:cs typeface="Times New Roman" panose="02020603050405020304" pitchFamily="18" charset="0"/>
              </a:rPr>
              <a:t>k;i</a:t>
            </a: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400" dirty="0">
                <a:latin typeface="Times New Roman" panose="02020603050405020304" pitchFamily="18" charset="0"/>
                <a:cs typeface="Times New Roman" panose="02020603050405020304" pitchFamily="18" charset="0"/>
              </a:rPr>
              <a:t>	p=p-&gt;next;		//</a:t>
            </a:r>
            <a:r>
              <a:rPr lang="zh-CN" altLang="en-US" sz="2400" dirty="0">
                <a:latin typeface="Times New Roman" panose="02020603050405020304" pitchFamily="18" charset="0"/>
                <a:cs typeface="Times New Roman" panose="02020603050405020304" pitchFamily="18" charset="0"/>
              </a:rPr>
              <a:t>将</a:t>
            </a:r>
            <a:r>
              <a:rPr lang="en-US" altLang="zh-CN" sz="2400" dirty="0">
                <a:latin typeface="Times New Roman" panose="02020603050405020304" pitchFamily="18" charset="0"/>
                <a:cs typeface="Times New Roman" panose="02020603050405020304" pitchFamily="18" charset="0"/>
              </a:rPr>
              <a:t>p</a:t>
            </a:r>
            <a:r>
              <a:rPr lang="zh-CN" altLang="en-US" sz="2400" dirty="0">
                <a:latin typeface="Times New Roman" panose="02020603050405020304" pitchFamily="18" charset="0"/>
                <a:cs typeface="Times New Roman" panose="02020603050405020304" pitchFamily="18" charset="0"/>
              </a:rPr>
              <a:t>指针移动到第</a:t>
            </a:r>
            <a:r>
              <a:rPr lang="en-US" altLang="zh-CN" sz="2400" dirty="0">
                <a:latin typeface="Times New Roman" panose="02020603050405020304" pitchFamily="18" charset="0"/>
                <a:cs typeface="Times New Roman" panose="02020603050405020304" pitchFamily="18" charset="0"/>
              </a:rPr>
              <a:t>k-1</a:t>
            </a:r>
            <a:r>
              <a:rPr lang="zh-CN" altLang="en-US" sz="2400" dirty="0">
                <a:latin typeface="Times New Roman" panose="02020603050405020304" pitchFamily="18" charset="0"/>
                <a:cs typeface="Times New Roman" panose="02020603050405020304" pitchFamily="18" charset="0"/>
              </a:rPr>
              <a:t>个结点</a:t>
            </a:r>
            <a:endParaRPr lang="zh-CN" altLang="en-US" sz="24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400" dirty="0">
                <a:latin typeface="Times New Roman" panose="02020603050405020304" pitchFamily="18" charset="0"/>
                <a:cs typeface="Times New Roman" panose="02020603050405020304" pitchFamily="18" charset="0"/>
              </a:rPr>
              <a:t>q=p-&gt;next;		//q</a:t>
            </a:r>
            <a:r>
              <a:rPr lang="zh-CN" altLang="en-US" sz="2400" dirty="0">
                <a:latin typeface="Times New Roman" panose="02020603050405020304" pitchFamily="18" charset="0"/>
                <a:cs typeface="Times New Roman" panose="02020603050405020304" pitchFamily="18" charset="0"/>
              </a:rPr>
              <a:t>指向待删除的第</a:t>
            </a:r>
            <a:r>
              <a:rPr lang="en-US" altLang="zh-CN" sz="2400" dirty="0">
                <a:latin typeface="Times New Roman" panose="02020603050405020304" pitchFamily="18" charset="0"/>
                <a:cs typeface="Times New Roman" panose="02020603050405020304" pitchFamily="18" charset="0"/>
              </a:rPr>
              <a:t>k</a:t>
            </a:r>
            <a:r>
              <a:rPr lang="zh-CN" altLang="en-US" sz="2400" dirty="0">
                <a:latin typeface="Times New Roman" panose="02020603050405020304" pitchFamily="18" charset="0"/>
                <a:cs typeface="Times New Roman" panose="02020603050405020304" pitchFamily="18" charset="0"/>
              </a:rPr>
              <a:t>个结点</a:t>
            </a:r>
            <a:endParaRPr lang="zh-CN" altLang="en-US" sz="24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400" dirty="0">
                <a:latin typeface="Times New Roman" panose="02020603050405020304" pitchFamily="18" charset="0"/>
                <a:cs typeface="Times New Roman" panose="02020603050405020304" pitchFamily="18" charset="0"/>
              </a:rPr>
              <a:t>p-&gt;next =q-&gt;next;	//</a:t>
            </a:r>
            <a:r>
              <a:rPr lang="zh-CN" altLang="en-US" sz="2400" dirty="0">
                <a:latin typeface="Times New Roman" panose="02020603050405020304" pitchFamily="18" charset="0"/>
                <a:cs typeface="Times New Roman" panose="02020603050405020304" pitchFamily="18" charset="0"/>
              </a:rPr>
              <a:t>将第</a:t>
            </a:r>
            <a:r>
              <a:rPr lang="en-US" altLang="zh-CN" sz="2400" dirty="0">
                <a:latin typeface="Times New Roman" panose="02020603050405020304" pitchFamily="18" charset="0"/>
                <a:cs typeface="Times New Roman" panose="02020603050405020304" pitchFamily="18" charset="0"/>
              </a:rPr>
              <a:t>k</a:t>
            </a:r>
            <a:r>
              <a:rPr lang="zh-CN" altLang="en-US" sz="2400" dirty="0">
                <a:latin typeface="Times New Roman" panose="02020603050405020304" pitchFamily="18" charset="0"/>
                <a:cs typeface="Times New Roman" panose="02020603050405020304" pitchFamily="18" charset="0"/>
              </a:rPr>
              <a:t>个结点从链表中逻辑删除</a:t>
            </a:r>
            <a:endParaRPr lang="zh-CN" altLang="en-US" sz="2400" dirty="0">
              <a:latin typeface="Times New Roman" panose="02020603050405020304" pitchFamily="18" charset="0"/>
              <a:cs typeface="Times New Roman" panose="02020603050405020304" pitchFamily="18" charset="0"/>
            </a:endParaRPr>
          </a:p>
          <a:p>
            <a:pPr marL="452755" indent="-452755">
              <a:lnSpc>
                <a:spcPct val="100000"/>
              </a:lnSpc>
              <a:spcBef>
                <a:spcPts val="600"/>
              </a:spcBef>
              <a:buClr>
                <a:srgbClr val="7030A0"/>
              </a:buClr>
              <a:buNone/>
            </a:pPr>
            <a:r>
              <a:rPr lang="en-US" altLang="zh-CN" sz="2400" dirty="0">
                <a:latin typeface="Times New Roman" panose="02020603050405020304" pitchFamily="18" charset="0"/>
                <a:cs typeface="Times New Roman" panose="02020603050405020304" pitchFamily="18" charset="0"/>
              </a:rPr>
              <a:t>delete q;		//</a:t>
            </a:r>
            <a:r>
              <a:rPr lang="zh-CN" altLang="en-US" sz="2400" dirty="0">
                <a:latin typeface="Times New Roman" panose="02020603050405020304" pitchFamily="18" charset="0"/>
                <a:cs typeface="Times New Roman" panose="02020603050405020304" pitchFamily="18" charset="0"/>
              </a:rPr>
              <a:t>物理删除该结点</a:t>
            </a:r>
            <a:endParaRPr lang="zh-CN" altLang="en-US" sz="2400" dirty="0">
              <a:latin typeface="Times New Roman" panose="02020603050405020304" pitchFamily="18" charset="0"/>
              <a:cs typeface="Times New Roman" panose="02020603050405020304" pitchFamily="18" charset="0"/>
            </a:endParaRPr>
          </a:p>
        </p:txBody>
      </p:sp>
      <p:grpSp>
        <p:nvGrpSpPr>
          <p:cNvPr id="5" name="组合 5"/>
          <p:cNvGrpSpPr/>
          <p:nvPr/>
        </p:nvGrpSpPr>
        <p:grpSpPr>
          <a:xfrm>
            <a:off x="549002" y="555626"/>
            <a:ext cx="3422108" cy="876848"/>
            <a:chOff x="326687" y="247818"/>
            <a:chExt cx="4861582" cy="725466"/>
          </a:xfrm>
        </p:grpSpPr>
        <p:sp>
          <p:nvSpPr>
            <p:cNvPr id="6" name="文本框 7"/>
            <p:cNvSpPr txBox="1"/>
            <p:nvPr/>
          </p:nvSpPr>
          <p:spPr bwMode="auto">
            <a:xfrm>
              <a:off x="399105" y="412399"/>
              <a:ext cx="478916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单向链表的实现</a:t>
              </a:r>
              <a:endParaRPr lang="zh-CN" altLang="en-US" sz="2400" kern="0" dirty="0">
                <a:solidFill>
                  <a:srgbClr val="0070C0"/>
                </a:solidFill>
                <a:latin typeface="+mn-ea"/>
              </a:endParaRPr>
            </a:p>
          </p:txBody>
        </p:sp>
        <p:grpSp>
          <p:nvGrpSpPr>
            <p:cNvPr id="8" name="组合 8"/>
            <p:cNvGrpSpPr/>
            <p:nvPr/>
          </p:nvGrpSpPr>
          <p:grpSpPr>
            <a:xfrm>
              <a:off x="326687" y="247818"/>
              <a:ext cx="4861582" cy="725466"/>
              <a:chOff x="326687" y="247818"/>
              <a:chExt cx="4861582" cy="725466"/>
            </a:xfrm>
          </p:grpSpPr>
          <p:grpSp>
            <p:nvGrpSpPr>
              <p:cNvPr id="9" name="组合 9"/>
              <p:cNvGrpSpPr/>
              <p:nvPr/>
            </p:nvGrpSpPr>
            <p:grpSpPr>
              <a:xfrm>
                <a:off x="349799" y="247818"/>
                <a:ext cx="4791980" cy="261575"/>
                <a:chOff x="349799" y="247818"/>
                <a:chExt cx="4791980" cy="261575"/>
              </a:xfrm>
            </p:grpSpPr>
            <p:cxnSp>
              <p:nvCxnSpPr>
                <p:cNvPr id="24"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5"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8"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29"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0" name="组合 10"/>
              <p:cNvGrpSpPr/>
              <p:nvPr/>
            </p:nvGrpSpPr>
            <p:grpSpPr>
              <a:xfrm>
                <a:off x="349799" y="711709"/>
                <a:ext cx="4815092" cy="261575"/>
                <a:chOff x="358852" y="925118"/>
                <a:chExt cx="4815092" cy="261575"/>
              </a:xfrm>
            </p:grpSpPr>
            <p:cxnSp>
              <p:nvCxnSpPr>
                <p:cNvPr id="17"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2"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3"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1"/>
              <p:cNvGrpSpPr/>
              <p:nvPr/>
            </p:nvGrpSpPr>
            <p:grpSpPr>
              <a:xfrm>
                <a:off x="5138963" y="489126"/>
                <a:ext cx="49306" cy="329693"/>
                <a:chOff x="5138963" y="489126"/>
                <a:chExt cx="49306" cy="329693"/>
              </a:xfrm>
            </p:grpSpPr>
            <p:sp>
              <p:nvSpPr>
                <p:cNvPr id="15"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6"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2" name="组合 12"/>
              <p:cNvGrpSpPr/>
              <p:nvPr/>
            </p:nvGrpSpPr>
            <p:grpSpPr>
              <a:xfrm>
                <a:off x="326687" y="399838"/>
                <a:ext cx="49306" cy="329693"/>
                <a:chOff x="5138963" y="489126"/>
                <a:chExt cx="49306" cy="329693"/>
              </a:xfrm>
            </p:grpSpPr>
            <p:sp>
              <p:nvSpPr>
                <p:cNvPr id="13"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4"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grpSp>
        <p:nvGrpSpPr>
          <p:cNvPr id="30" name="组合 3"/>
          <p:cNvGrpSpPr/>
          <p:nvPr/>
        </p:nvGrpSpPr>
        <p:grpSpPr>
          <a:xfrm>
            <a:off x="2009259" y="3311346"/>
            <a:ext cx="8357806" cy="3265977"/>
            <a:chOff x="5960125" y="2504386"/>
            <a:chExt cx="5179022" cy="2756474"/>
          </a:xfrm>
        </p:grpSpPr>
        <p:grpSp>
          <p:nvGrpSpPr>
            <p:cNvPr id="31" name="组合 30"/>
            <p:cNvGrpSpPr/>
            <p:nvPr/>
          </p:nvGrpSpPr>
          <p:grpSpPr>
            <a:xfrm>
              <a:off x="5960125" y="2504386"/>
              <a:ext cx="5179022" cy="2756474"/>
              <a:chOff x="1584402" y="1903846"/>
              <a:chExt cx="9062674" cy="3823037"/>
            </a:xfrm>
          </p:grpSpPr>
          <p:grpSp>
            <p:nvGrpSpPr>
              <p:cNvPr id="33" name="组合 31"/>
              <p:cNvGrpSpPr/>
              <p:nvPr/>
            </p:nvGrpSpPr>
            <p:grpSpPr>
              <a:xfrm>
                <a:off x="1584402" y="3589771"/>
                <a:ext cx="9062674" cy="2137112"/>
                <a:chOff x="1584402" y="3589771"/>
                <a:chExt cx="9062674" cy="2137112"/>
              </a:xfrm>
            </p:grpSpPr>
            <p:sp>
              <p:nvSpPr>
                <p:cNvPr id="44" name="任意多边形: 形状 4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5" name="梯形 4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6" name="梯形 4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7"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8" name="椭圆 46"/>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Times New Roman" panose="02020603050405020304" pitchFamily="18" charset="0"/>
                    <a:cs typeface="Times New Roman" panose="02020603050405020304" pitchFamily="18" charset="0"/>
                  </a:endParaRPr>
                </a:p>
              </p:txBody>
            </p:sp>
            <p:sp>
              <p:nvSpPr>
                <p:cNvPr id="49" name="任意多边形: 形状 47"/>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0" name="任意多边形: 形状 48"/>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1" name="任意多边形: 形状 49"/>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2" name="任意多边形: 形状 50"/>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grpSp>
            <p:nvGrpSpPr>
              <p:cNvPr id="34" name="组合 32"/>
              <p:cNvGrpSpPr/>
              <p:nvPr/>
            </p:nvGrpSpPr>
            <p:grpSpPr>
              <a:xfrm flipH="1" flipV="1">
                <a:off x="1584402" y="1903846"/>
                <a:ext cx="9062674" cy="2137112"/>
                <a:chOff x="1584402" y="3589771"/>
                <a:chExt cx="9062674" cy="2137112"/>
              </a:xfrm>
            </p:grpSpPr>
            <p:sp>
              <p:nvSpPr>
                <p:cNvPr id="35" name="任意多边形: 形状 33"/>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6" name="梯形 34"/>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7" name="梯形 35"/>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8"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9" name="椭圆 37"/>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Times New Roman" panose="02020603050405020304" pitchFamily="18" charset="0"/>
                    <a:cs typeface="Times New Roman" panose="02020603050405020304" pitchFamily="18" charset="0"/>
                  </a:endParaRPr>
                </a:p>
              </p:txBody>
            </p:sp>
            <p:sp>
              <p:nvSpPr>
                <p:cNvPr id="40" name="任意多边形: 形状 38"/>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1" name="任意多边形: 形状 39"/>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2" name="任意多边形: 形状 40"/>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3" name="任意多边形: 形状 41"/>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grpSp>
        <p:sp>
          <p:nvSpPr>
            <p:cNvPr id="32" name="矩形 2"/>
            <p:cNvSpPr/>
            <p:nvPr/>
          </p:nvSpPr>
          <p:spPr>
            <a:xfrm>
              <a:off x="6447806" y="2999544"/>
              <a:ext cx="4181673" cy="579967"/>
            </a:xfrm>
            <a:prstGeom prst="rect">
              <a:avLst/>
            </a:prstGeom>
          </p:spPr>
          <p:txBody>
            <a:bodyPr wrap="square">
              <a:spAutoFit/>
            </a:bodyPr>
            <a:lstStyle/>
            <a:p>
              <a:pPr algn="just">
                <a:lnSpc>
                  <a:spcPct val="150000"/>
                </a:lnSpc>
              </a:pP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5"/>
                                        </p:tgtEl>
                                        <p:attrNameLst>
                                          <p:attrName>style.visibility</p:attrName>
                                        </p:attrNameLst>
                                      </p:cBhvr>
                                      <p:to>
                                        <p:strVal val="visible"/>
                                      </p:to>
                                    </p:set>
                                    <p:animEffect transition="in" filter="wipe(left)">
                                      <p:cBhvr>
                                        <p:cTn id="11" dur="500"/>
                                        <p:tgtEl>
                                          <p:spTgt spid="105"/>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wipe(left)">
                                      <p:cBhvr>
                                        <p:cTn id="15" dur="500"/>
                                        <p:tgtEl>
                                          <p:spTgt spid="30"/>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06"/>
                                        </p:tgtEl>
                                        <p:attrNameLst>
                                          <p:attrName>style.visibility</p:attrName>
                                        </p:attrNameLst>
                                      </p:cBhvr>
                                      <p:to>
                                        <p:strVal val="visible"/>
                                      </p:to>
                                    </p:set>
                                    <p:animEffect transition="in" filter="wipe(left)">
                                      <p:cBhvr>
                                        <p:cTn id="19" dur="5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p:bldP spid="10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927538" y="3050804"/>
            <a:ext cx="2745659" cy="1897530"/>
            <a:chOff x="927538" y="2833999"/>
            <a:chExt cx="2745659" cy="1897530"/>
          </a:xfrm>
        </p:grpSpPr>
        <p:grpSp>
          <p:nvGrpSpPr>
            <p:cNvPr id="37" name="组合 36"/>
            <p:cNvGrpSpPr>
              <a:grpSpLocks noChangeAspect="1"/>
            </p:cNvGrpSpPr>
            <p:nvPr/>
          </p:nvGrpSpPr>
          <p:grpSpPr bwMode="auto">
            <a:xfrm>
              <a:off x="927538" y="2833999"/>
              <a:ext cx="1902126" cy="1897530"/>
              <a:chOff x="3471" y="1280"/>
              <a:chExt cx="829" cy="827"/>
            </a:xfrm>
            <a:solidFill>
              <a:srgbClr val="0070C0"/>
            </a:solidFill>
          </p:grpSpPr>
          <p:sp>
            <p:nvSpPr>
              <p:cNvPr id="38"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39"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0"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1"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2"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3"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4"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5"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6"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7"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8"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49"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0"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1"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2"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3"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4"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5"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6"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7"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8"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59"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0"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1"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2"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3"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4"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5"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6"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7"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8"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69"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0"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1"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2"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3"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4"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5"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6"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sp>
            <p:nvSpPr>
              <p:cNvPr id="77"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pitchFamily="18" charset="0"/>
                  <a:cs typeface="Times New Roman" panose="02020603050405020304" pitchFamily="18" charset="0"/>
                </a:endParaRPr>
              </a:p>
            </p:txBody>
          </p:sp>
        </p:grpSp>
        <p:sp>
          <p:nvSpPr>
            <p:cNvPr id="2" name="矩形 1"/>
            <p:cNvSpPr/>
            <p:nvPr/>
          </p:nvSpPr>
          <p:spPr>
            <a:xfrm>
              <a:off x="1190676" y="3170368"/>
              <a:ext cx="2482521" cy="1200329"/>
            </a:xfrm>
            <a:prstGeom prst="rect">
              <a:avLst/>
            </a:prstGeom>
          </p:spPr>
          <p:txBody>
            <a:bodyPr wrap="square">
              <a:spAutoFit/>
            </a:bodyPr>
            <a:lstStyle/>
            <a:p>
              <a:r>
                <a:rPr lang="en-US" altLang="zh-CN" sz="2400" dirty="0" smtClean="0">
                  <a:solidFill>
                    <a:srgbClr val="0070C0"/>
                  </a:solidFill>
                  <a:latin typeface="Times New Roman" panose="02020603050405020304" pitchFamily="18" charset="0"/>
                  <a:cs typeface="Times New Roman" panose="02020603050405020304" pitchFamily="18" charset="0"/>
                </a:rPr>
                <a:t>Delete</a:t>
              </a:r>
              <a:endParaRPr lang="en-US" altLang="zh-CN" sz="2400" dirty="0">
                <a:solidFill>
                  <a:srgbClr val="0070C0"/>
                </a:solidFill>
                <a:latin typeface="Times New Roman" panose="02020603050405020304" pitchFamily="18" charset="0"/>
                <a:cs typeface="Times New Roman" panose="02020603050405020304" pitchFamily="18" charset="0"/>
              </a:endParaRPr>
            </a:p>
            <a:p>
              <a:r>
                <a:rPr lang="en-US" altLang="zh-CN" sz="2400" dirty="0" err="1">
                  <a:solidFill>
                    <a:srgbClr val="0070C0"/>
                  </a:solidFill>
                  <a:latin typeface="Times New Roman" panose="02020603050405020304" pitchFamily="18" charset="0"/>
                  <a:cs typeface="Times New Roman" panose="02020603050405020304" pitchFamily="18" charset="0"/>
                </a:rPr>
                <a:t>ByKey</a:t>
              </a:r>
              <a:endParaRPr lang="en-US" altLang="zh-CN" sz="2400" dirty="0">
                <a:solidFill>
                  <a:srgbClr val="0070C0"/>
                </a:solidFill>
                <a:latin typeface="Times New Roman" panose="02020603050405020304" pitchFamily="18" charset="0"/>
                <a:cs typeface="Times New Roman" panose="02020603050405020304" pitchFamily="18" charset="0"/>
              </a:endParaRPr>
            </a:p>
            <a:p>
              <a:r>
                <a:rPr lang="zh-CN" altLang="en-US" sz="2400" dirty="0">
                  <a:solidFill>
                    <a:srgbClr val="0070C0"/>
                  </a:solidFill>
                  <a:latin typeface="Times New Roman" panose="02020603050405020304" pitchFamily="18" charset="0"/>
                  <a:cs typeface="Times New Roman" panose="02020603050405020304" pitchFamily="18" charset="0"/>
                </a:rPr>
                <a:t>删除操作</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sp>
        <p:nvSpPr>
          <p:cNvPr id="79" name="矩形 2"/>
          <p:cNvSpPr/>
          <p:nvPr/>
        </p:nvSpPr>
        <p:spPr>
          <a:xfrm>
            <a:off x="2184915" y="2701642"/>
            <a:ext cx="9334635" cy="2606120"/>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3139007" y="2963572"/>
            <a:ext cx="7959841" cy="2308324"/>
          </a:xfrm>
          <a:prstGeom prst="rect">
            <a:avLst/>
          </a:prstGeom>
        </p:spPr>
        <p:txBody>
          <a:bodyPr wrap="square">
            <a:spAutoFit/>
          </a:bodyPr>
          <a:lstStyle/>
          <a:p>
            <a:pPr>
              <a:lnSpc>
                <a:spcPct val="150000"/>
              </a:lnSpc>
            </a:pPr>
            <a:r>
              <a:rPr lang="zh-CN" altLang="en-US" sz="2400" dirty="0">
                <a:solidFill>
                  <a:srgbClr val="0070C0"/>
                </a:solidFill>
                <a:latin typeface="Times New Roman" panose="02020603050405020304" pitchFamily="18" charset="0"/>
                <a:cs typeface="Times New Roman" panose="02020603050405020304" pitchFamily="18" charset="0"/>
              </a:rPr>
              <a:t>对于删除链表</a:t>
            </a:r>
            <a:r>
              <a:rPr lang="zh-CN" altLang="en-US" sz="2400" dirty="0" smtClean="0">
                <a:solidFill>
                  <a:srgbClr val="0070C0"/>
                </a:solidFill>
                <a:latin typeface="Times New Roman" panose="02020603050405020304" pitchFamily="18" charset="0"/>
                <a:cs typeface="Times New Roman" panose="02020603050405020304" pitchFamily="18" charset="0"/>
              </a:rPr>
              <a:t>中某</a:t>
            </a:r>
            <a:r>
              <a:rPr lang="zh-CN" altLang="en-US" sz="2400" dirty="0">
                <a:solidFill>
                  <a:srgbClr val="0070C0"/>
                </a:solidFill>
                <a:latin typeface="Times New Roman" panose="02020603050405020304" pitchFamily="18" charset="0"/>
                <a:cs typeface="Times New Roman" panose="02020603050405020304" pitchFamily="18" charset="0"/>
              </a:rPr>
              <a:t>一元素</a:t>
            </a:r>
            <a:r>
              <a:rPr lang="en-US" altLang="zh-CN" sz="2400" dirty="0">
                <a:solidFill>
                  <a:srgbClr val="0070C0"/>
                </a:solidFill>
                <a:latin typeface="Times New Roman" panose="02020603050405020304" pitchFamily="18" charset="0"/>
                <a:cs typeface="Times New Roman" panose="02020603050405020304" pitchFamily="18" charset="0"/>
              </a:rPr>
              <a:t>x</a:t>
            </a:r>
            <a:r>
              <a:rPr lang="zh-CN" altLang="en-US" sz="2400" dirty="0">
                <a:solidFill>
                  <a:srgbClr val="0070C0"/>
                </a:solidFill>
                <a:latin typeface="Times New Roman" panose="02020603050405020304" pitchFamily="18" charset="0"/>
                <a:cs typeface="Times New Roman" panose="02020603050405020304" pitchFamily="18" charset="0"/>
              </a:rPr>
              <a:t>的操作</a:t>
            </a:r>
            <a:r>
              <a:rPr lang="en-US" altLang="zh-CN" sz="2400" dirty="0" err="1">
                <a:solidFill>
                  <a:srgbClr val="0070C0"/>
                </a:solidFill>
                <a:latin typeface="Times New Roman" panose="02020603050405020304" pitchFamily="18" charset="0"/>
                <a:cs typeface="Times New Roman" panose="02020603050405020304" pitchFamily="18" charset="0"/>
              </a:rPr>
              <a:t>DeleteByKey</a:t>
            </a:r>
            <a:r>
              <a:rPr lang="zh-CN" altLang="en-US" sz="2400" dirty="0">
                <a:solidFill>
                  <a:srgbClr val="0070C0"/>
                </a:solidFill>
                <a:latin typeface="Times New Roman" panose="02020603050405020304" pitchFamily="18" charset="0"/>
                <a:cs typeface="Times New Roman" panose="02020603050405020304" pitchFamily="18" charset="0"/>
              </a:rPr>
              <a:t>，先判断该元素在链表中的位置</a:t>
            </a:r>
            <a:r>
              <a:rPr lang="en-US" altLang="zh-CN" sz="2400" dirty="0">
                <a:solidFill>
                  <a:srgbClr val="0070C0"/>
                </a:solidFill>
                <a:latin typeface="Times New Roman" panose="02020603050405020304" pitchFamily="18" charset="0"/>
                <a:cs typeface="Times New Roman" panose="02020603050405020304" pitchFamily="18" charset="0"/>
              </a:rPr>
              <a:t>Find(x)</a:t>
            </a:r>
            <a:r>
              <a:rPr lang="zh-CN" altLang="en-US" sz="2400" dirty="0">
                <a:solidFill>
                  <a:srgbClr val="0070C0"/>
                </a:solidFill>
                <a:latin typeface="Times New Roman" panose="02020603050405020304" pitchFamily="18" charset="0"/>
                <a:cs typeface="Times New Roman" panose="02020603050405020304" pitchFamily="18" charset="0"/>
              </a:rPr>
              <a:t>，如果该元素存在，则使</a:t>
            </a:r>
            <a:r>
              <a:rPr lang="zh-CN" altLang="en-US" sz="2400" dirty="0" smtClean="0">
                <a:solidFill>
                  <a:srgbClr val="0070C0"/>
                </a:solidFill>
                <a:latin typeface="Times New Roman" panose="02020603050405020304" pitchFamily="18" charset="0"/>
                <a:cs typeface="Times New Roman" panose="02020603050405020304" pitchFamily="18" charset="0"/>
              </a:rPr>
              <a:t>用前面</a:t>
            </a:r>
            <a:r>
              <a:rPr lang="zh-CN" altLang="en-US" sz="2400" dirty="0">
                <a:solidFill>
                  <a:srgbClr val="0070C0"/>
                </a:solidFill>
                <a:latin typeface="Times New Roman" panose="02020603050405020304" pitchFamily="18" charset="0"/>
                <a:cs typeface="Times New Roman" panose="02020603050405020304" pitchFamily="18" charset="0"/>
              </a:rPr>
              <a:t>的删除某一位置上的元素的操</a:t>
            </a:r>
            <a:r>
              <a:rPr lang="zh-CN" altLang="en-US" sz="2400" dirty="0" smtClean="0">
                <a:solidFill>
                  <a:srgbClr val="0070C0"/>
                </a:solidFill>
                <a:latin typeface="Times New Roman" panose="02020603050405020304" pitchFamily="18" charset="0"/>
                <a:cs typeface="Times New Roman" panose="02020603050405020304" pitchFamily="18" charset="0"/>
              </a:rPr>
              <a:t>作</a:t>
            </a:r>
            <a:r>
              <a:rPr lang="en-US" altLang="zh-CN" sz="2400" dirty="0" err="1">
                <a:solidFill>
                  <a:srgbClr val="0070C0"/>
                </a:solidFill>
                <a:latin typeface="Times New Roman" panose="02020603050405020304" pitchFamily="18" charset="0"/>
                <a:cs typeface="Times New Roman" panose="02020603050405020304" pitchFamily="18" charset="0"/>
              </a:rPr>
              <a:t>DeleteByIndex</a:t>
            </a:r>
            <a:r>
              <a:rPr lang="zh-CN" altLang="en-US" sz="2400" dirty="0" smtClean="0">
                <a:solidFill>
                  <a:srgbClr val="0070C0"/>
                </a:solidFill>
                <a:latin typeface="Times New Roman" panose="02020603050405020304" pitchFamily="18" charset="0"/>
                <a:cs typeface="Times New Roman" panose="02020603050405020304" pitchFamily="18" charset="0"/>
              </a:rPr>
              <a:t>即</a:t>
            </a:r>
            <a:r>
              <a:rPr lang="zh-CN" altLang="en-US" sz="2400" dirty="0">
                <a:solidFill>
                  <a:srgbClr val="0070C0"/>
                </a:solidFill>
                <a:latin typeface="Times New Roman" panose="02020603050405020304" pitchFamily="18" charset="0"/>
                <a:cs typeface="Times New Roman" panose="02020603050405020304" pitchFamily="18" charset="0"/>
              </a:rPr>
              <a:t>可，否则删除失败。</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nvGrpSpPr>
          <p:cNvPr id="102" name="组合 5"/>
          <p:cNvGrpSpPr/>
          <p:nvPr/>
        </p:nvGrpSpPr>
        <p:grpSpPr>
          <a:xfrm>
            <a:off x="549002" y="555626"/>
            <a:ext cx="3422108" cy="876848"/>
            <a:chOff x="326687" y="247818"/>
            <a:chExt cx="4861582" cy="725466"/>
          </a:xfrm>
        </p:grpSpPr>
        <p:sp>
          <p:nvSpPr>
            <p:cNvPr id="103" name="文本框 7"/>
            <p:cNvSpPr txBox="1"/>
            <p:nvPr/>
          </p:nvSpPr>
          <p:spPr bwMode="auto">
            <a:xfrm>
              <a:off x="399105" y="412399"/>
              <a:ext cx="478916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单向链表的实现</a:t>
              </a:r>
              <a:endParaRPr lang="zh-CN" altLang="en-US" sz="2400" kern="0" dirty="0">
                <a:solidFill>
                  <a:srgbClr val="0070C0"/>
                </a:solidFill>
                <a:latin typeface="+mn-ea"/>
              </a:endParaRPr>
            </a:p>
          </p:txBody>
        </p:sp>
        <p:grpSp>
          <p:nvGrpSpPr>
            <p:cNvPr id="104" name="组合 8"/>
            <p:cNvGrpSpPr/>
            <p:nvPr/>
          </p:nvGrpSpPr>
          <p:grpSpPr>
            <a:xfrm>
              <a:off x="326687" y="247818"/>
              <a:ext cx="4861582" cy="725466"/>
              <a:chOff x="326687" y="247818"/>
              <a:chExt cx="4861582" cy="725466"/>
            </a:xfrm>
          </p:grpSpPr>
          <p:grpSp>
            <p:nvGrpSpPr>
              <p:cNvPr id="105" name="组合 9"/>
              <p:cNvGrpSpPr/>
              <p:nvPr/>
            </p:nvGrpSpPr>
            <p:grpSpPr>
              <a:xfrm>
                <a:off x="349799" y="247818"/>
                <a:ext cx="4791980" cy="261575"/>
                <a:chOff x="349799" y="247818"/>
                <a:chExt cx="4791980" cy="261575"/>
              </a:xfrm>
            </p:grpSpPr>
            <p:cxnSp>
              <p:nvCxnSpPr>
                <p:cNvPr id="120"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1"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4"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125"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06" name="组合 10"/>
              <p:cNvGrpSpPr/>
              <p:nvPr/>
            </p:nvGrpSpPr>
            <p:grpSpPr>
              <a:xfrm>
                <a:off x="349799" y="711709"/>
                <a:ext cx="4815092" cy="261575"/>
                <a:chOff x="358852" y="925118"/>
                <a:chExt cx="4815092" cy="261575"/>
              </a:xfrm>
            </p:grpSpPr>
            <p:cxnSp>
              <p:nvCxnSpPr>
                <p:cNvPr id="113"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4"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5"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6"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7"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18"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119"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07" name="组合 11"/>
              <p:cNvGrpSpPr/>
              <p:nvPr/>
            </p:nvGrpSpPr>
            <p:grpSpPr>
              <a:xfrm>
                <a:off x="5138963" y="489126"/>
                <a:ext cx="49306" cy="329693"/>
                <a:chOff x="5138963" y="489126"/>
                <a:chExt cx="49306" cy="329693"/>
              </a:xfrm>
            </p:grpSpPr>
            <p:sp>
              <p:nvSpPr>
                <p:cNvPr id="111"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2"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08" name="组合 12"/>
              <p:cNvGrpSpPr/>
              <p:nvPr/>
            </p:nvGrpSpPr>
            <p:grpSpPr>
              <a:xfrm>
                <a:off x="326687" y="399838"/>
                <a:ext cx="49306" cy="329693"/>
                <a:chOff x="5138963" y="489126"/>
                <a:chExt cx="49306" cy="329693"/>
              </a:xfrm>
            </p:grpSpPr>
            <p:sp>
              <p:nvSpPr>
                <p:cNvPr id="109"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0"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2"/>
                                        </p:tgtEl>
                                        <p:attrNameLst>
                                          <p:attrName>style.visibility</p:attrName>
                                        </p:attrNameLst>
                                      </p:cBhvr>
                                      <p:to>
                                        <p:strVal val="visible"/>
                                      </p:to>
                                    </p:set>
                                    <p:animEffect transition="in" filter="wipe(left)">
                                      <p:cBhvr>
                                        <p:cTn id="7" dur="500"/>
                                        <p:tgtEl>
                                          <p:spTgt spid="10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79"/>
                                        </p:tgtEl>
                                        <p:attrNameLst>
                                          <p:attrName>style.visibility</p:attrName>
                                        </p:attrNameLst>
                                      </p:cBhvr>
                                      <p:to>
                                        <p:strVal val="visible"/>
                                      </p:to>
                                    </p:set>
                                    <p:animEffect transition="in" filter="wipe(left)">
                                      <p:cBhvr>
                                        <p:cTn id="20"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41"/>
          <p:cNvSpPr/>
          <p:nvPr/>
        </p:nvSpPr>
        <p:spPr>
          <a:xfrm>
            <a:off x="3971110" y="383635"/>
            <a:ext cx="8159930" cy="5352234"/>
          </a:xfrm>
          <a:prstGeom prst="rect">
            <a:avLst/>
          </a:prstGeom>
        </p:spPr>
        <p:txBody>
          <a:bodyPr wrap="square">
            <a:spAutoFit/>
          </a:bodyPr>
          <a:lstStyle/>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构造函数的实现（创建空单向链表）</a:t>
            </a:r>
            <a:endParaRPr lang="zh-CN" altLang="en-US"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template &lt;class T&gt;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err="1">
                <a:latin typeface="Times New Roman" panose="02020603050405020304" pitchFamily="18" charset="0"/>
                <a:cs typeface="Times New Roman" panose="02020603050405020304" pitchFamily="18" charset="0"/>
              </a:rPr>
              <a:t>LinkList</a:t>
            </a:r>
            <a:r>
              <a:rPr lang="en-US" altLang="zh-CN" sz="2200" dirty="0">
                <a:latin typeface="Times New Roman" panose="02020603050405020304" pitchFamily="18" charset="0"/>
                <a:cs typeface="Times New Roman" panose="02020603050405020304" pitchFamily="18" charset="0"/>
              </a:rPr>
              <a:t>&lt;T&gt;::</a:t>
            </a:r>
            <a:r>
              <a:rPr lang="en-US" altLang="zh-CN" sz="2200" dirty="0" err="1">
                <a:latin typeface="Times New Roman" panose="02020603050405020304" pitchFamily="18" charset="0"/>
                <a:cs typeface="Times New Roman" panose="02020603050405020304" pitchFamily="18" charset="0"/>
              </a:rPr>
              <a:t>LinkList</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head=new </a:t>
            </a:r>
            <a:r>
              <a:rPr lang="en-US" altLang="zh-CN" sz="2200" dirty="0" err="1">
                <a:latin typeface="Times New Roman" panose="02020603050405020304" pitchFamily="18" charset="0"/>
                <a:cs typeface="Times New Roman" panose="02020603050405020304" pitchFamily="18" charset="0"/>
              </a:rPr>
              <a:t>LinkNode</a:t>
            </a:r>
            <a:r>
              <a:rPr lang="en-US" altLang="zh-CN" sz="2200" dirty="0">
                <a:latin typeface="Times New Roman" panose="02020603050405020304" pitchFamily="18" charset="0"/>
                <a:cs typeface="Times New Roman" panose="02020603050405020304" pitchFamily="18" charset="0"/>
              </a:rPr>
              <a:t>&lt;T&gt;();  //</a:t>
            </a:r>
            <a:r>
              <a:rPr lang="zh-CN" altLang="en-US" sz="2200" dirty="0">
                <a:latin typeface="Times New Roman" panose="02020603050405020304" pitchFamily="18" charset="0"/>
                <a:cs typeface="Times New Roman" panose="02020603050405020304" pitchFamily="18" charset="0"/>
              </a:rPr>
              <a:t>创建头结点</a:t>
            </a:r>
            <a:endParaRPr lang="zh-CN" altLang="en-US"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析构函数的实现（清空单向链表）</a:t>
            </a:r>
            <a:endParaRPr lang="zh-CN" altLang="en-US"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template &lt;class T&gt;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err="1">
                <a:latin typeface="Times New Roman" panose="02020603050405020304" pitchFamily="18" charset="0"/>
                <a:cs typeface="Times New Roman" panose="02020603050405020304" pitchFamily="18" charset="0"/>
              </a:rPr>
              <a:t>LinkList</a:t>
            </a:r>
            <a:r>
              <a:rPr lang="en-US" altLang="zh-CN" sz="2200" dirty="0">
                <a:latin typeface="Times New Roman" panose="02020603050405020304" pitchFamily="18" charset="0"/>
                <a:cs typeface="Times New Roman" panose="02020603050405020304" pitchFamily="18" charset="0"/>
              </a:rPr>
              <a:t>&lt;T&gt;::~</a:t>
            </a:r>
            <a:r>
              <a:rPr lang="en-US" altLang="zh-CN" sz="2200" dirty="0" err="1">
                <a:latin typeface="Times New Roman" panose="02020603050405020304" pitchFamily="18" charset="0"/>
                <a:cs typeface="Times New Roman" panose="02020603050405020304" pitchFamily="18" charset="0"/>
              </a:rPr>
              <a:t>LinkList</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endParaRPr lang="zh-CN" altLang="en-US"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zh-CN" altLang="en-US" sz="2200" dirty="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T x;</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int</a:t>
            </a: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len</a:t>
            </a:r>
            <a:r>
              <a:rPr lang="en-US" altLang="zh-CN" sz="2200" dirty="0">
                <a:latin typeface="Times New Roman" panose="02020603050405020304" pitchFamily="18" charset="0"/>
                <a:cs typeface="Times New Roman" panose="02020603050405020304" pitchFamily="18" charset="0"/>
              </a:rPr>
              <a:t>=</a:t>
            </a:r>
            <a:r>
              <a:rPr lang="en-US" altLang="zh-CN" sz="2200" dirty="0" err="1">
                <a:latin typeface="Times New Roman" panose="02020603050405020304" pitchFamily="18" charset="0"/>
                <a:cs typeface="Times New Roman" panose="02020603050405020304" pitchFamily="18" charset="0"/>
              </a:rPr>
              <a:t>GetLength</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for (</a:t>
            </a:r>
            <a:r>
              <a:rPr lang="en-US" altLang="zh-CN" sz="2200" dirty="0" err="1">
                <a:latin typeface="Times New Roman" panose="02020603050405020304" pitchFamily="18" charset="0"/>
                <a:cs typeface="Times New Roman" panose="02020603050405020304" pitchFamily="18" charset="0"/>
              </a:rPr>
              <a:t>int</a:t>
            </a:r>
            <a:r>
              <a:rPr lang="en-US" altLang="zh-CN" sz="2200" dirty="0">
                <a:latin typeface="Times New Roman" panose="02020603050405020304" pitchFamily="18" charset="0"/>
                <a:cs typeface="Times New Roman" panose="02020603050405020304" pitchFamily="18" charset="0"/>
              </a:rPr>
              <a:t> i=</a:t>
            </a:r>
            <a:r>
              <a:rPr lang="en-US" altLang="zh-CN" sz="2200" dirty="0" err="1">
                <a:latin typeface="Times New Roman" panose="02020603050405020304" pitchFamily="18" charset="0"/>
                <a:cs typeface="Times New Roman" panose="02020603050405020304" pitchFamily="18" charset="0"/>
              </a:rPr>
              <a:t>len;i</a:t>
            </a:r>
            <a:r>
              <a:rPr lang="en-US" altLang="zh-CN" sz="2200" dirty="0">
                <a:latin typeface="Times New Roman" panose="02020603050405020304" pitchFamily="18" charset="0"/>
                <a:cs typeface="Times New Roman" panose="02020603050405020304" pitchFamily="18" charset="0"/>
              </a:rPr>
              <a:t>&gt;=1;i--)</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DeleteByIndex</a:t>
            </a:r>
            <a:r>
              <a:rPr lang="en-US" altLang="zh-CN" sz="2200" dirty="0">
                <a:latin typeface="Times New Roman" panose="02020603050405020304" pitchFamily="18" charset="0"/>
                <a:cs typeface="Times New Roman" panose="02020603050405020304" pitchFamily="18" charset="0"/>
              </a:rPr>
              <a:t>(</a:t>
            </a:r>
            <a:r>
              <a:rPr lang="en-US" altLang="zh-CN" sz="2200" dirty="0" err="1">
                <a:latin typeface="Times New Roman" panose="02020603050405020304" pitchFamily="18" charset="0"/>
                <a:cs typeface="Times New Roman" panose="02020603050405020304" pitchFamily="18" charset="0"/>
              </a:rPr>
              <a:t>i,x</a:t>
            </a:r>
            <a:r>
              <a:rPr lang="en-US" altLang="zh-CN" sz="2200" dirty="0">
                <a:latin typeface="Times New Roman" panose="02020603050405020304" pitchFamily="18" charset="0"/>
                <a:cs typeface="Times New Roman" panose="02020603050405020304" pitchFamily="18" charset="0"/>
              </a:rPr>
              <a:t>);</a:t>
            </a:r>
            <a:r>
              <a:rPr lang="en-US" altLang="zh-CN" sz="2200" dirty="0">
                <a:solidFill>
                  <a:schemeClr val="tx2"/>
                </a:solidFill>
                <a:latin typeface="Times New Roman" panose="02020603050405020304" pitchFamily="18" charset="0"/>
                <a:cs typeface="Times New Roman" panose="02020603050405020304" pitchFamily="18" charset="0"/>
              </a:rPr>
              <a:t>	</a:t>
            </a:r>
            <a:r>
              <a:rPr lang="en-US" altLang="zh-CN" sz="2200" dirty="0">
                <a:solidFill>
                  <a:srgbClr val="FF0000"/>
                </a:solidFill>
                <a:latin typeface="Times New Roman" panose="02020603050405020304" pitchFamily="18" charset="0"/>
                <a:cs typeface="Times New Roman" panose="02020603050405020304" pitchFamily="18" charset="0"/>
              </a:rPr>
              <a:t>//</a:t>
            </a:r>
            <a:r>
              <a:rPr lang="zh-CN" altLang="en-US" sz="2200" dirty="0">
                <a:solidFill>
                  <a:srgbClr val="FF0000"/>
                </a:solidFill>
                <a:latin typeface="Times New Roman" panose="02020603050405020304" pitchFamily="18" charset="0"/>
                <a:cs typeface="Times New Roman" panose="02020603050405020304" pitchFamily="18" charset="0"/>
              </a:rPr>
              <a:t>释放所有结点</a:t>
            </a:r>
            <a:endParaRPr lang="zh-CN" altLang="en-US" sz="2200" dirty="0">
              <a:solidFill>
                <a:srgbClr val="FF0000"/>
              </a:solidFill>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zh-CN" altLang="en-US" sz="2200" dirty="0">
                <a:solidFill>
                  <a:srgbClr val="FF0000"/>
                </a:solidFill>
                <a:latin typeface="Times New Roman" panose="02020603050405020304" pitchFamily="18" charset="0"/>
                <a:cs typeface="Times New Roman" panose="02020603050405020304" pitchFamily="18" charset="0"/>
              </a:rPr>
              <a:t>	</a:t>
            </a:r>
            <a:r>
              <a:rPr lang="en-US" altLang="zh-CN" sz="2200" dirty="0">
                <a:solidFill>
                  <a:srgbClr val="FF0000"/>
                </a:solidFill>
                <a:latin typeface="Times New Roman" panose="02020603050405020304" pitchFamily="18" charset="0"/>
                <a:cs typeface="Times New Roman" panose="02020603050405020304" pitchFamily="18" charset="0"/>
              </a:rPr>
              <a:t>delete head;                        	//</a:t>
            </a:r>
            <a:r>
              <a:rPr lang="zh-CN" altLang="en-US" sz="2200" dirty="0">
                <a:solidFill>
                  <a:srgbClr val="FF0000"/>
                </a:solidFill>
                <a:latin typeface="Times New Roman" panose="02020603050405020304" pitchFamily="18" charset="0"/>
                <a:cs typeface="Times New Roman" panose="02020603050405020304" pitchFamily="18" charset="0"/>
              </a:rPr>
              <a:t>释放头结点</a:t>
            </a:r>
            <a:endParaRPr lang="zh-CN" altLang="en-US" sz="2200" dirty="0">
              <a:solidFill>
                <a:srgbClr val="FF0000"/>
              </a:solidFill>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p:txBody>
      </p:sp>
      <p:grpSp>
        <p:nvGrpSpPr>
          <p:cNvPr id="3" name="组合 5"/>
          <p:cNvGrpSpPr/>
          <p:nvPr/>
        </p:nvGrpSpPr>
        <p:grpSpPr>
          <a:xfrm>
            <a:off x="549002" y="555626"/>
            <a:ext cx="3422108" cy="876848"/>
            <a:chOff x="326687" y="247818"/>
            <a:chExt cx="4861582" cy="725466"/>
          </a:xfrm>
        </p:grpSpPr>
        <p:sp>
          <p:nvSpPr>
            <p:cNvPr id="4" name="文本框 7"/>
            <p:cNvSpPr txBox="1"/>
            <p:nvPr/>
          </p:nvSpPr>
          <p:spPr bwMode="auto">
            <a:xfrm>
              <a:off x="399105" y="412399"/>
              <a:ext cx="478916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单向链表的实现</a:t>
              </a:r>
              <a:endParaRPr lang="zh-CN" altLang="en-US" sz="2400" kern="0" dirty="0">
                <a:solidFill>
                  <a:srgbClr val="0070C0"/>
                </a:solidFill>
                <a:latin typeface="+mn-ea"/>
              </a:endParaRPr>
            </a:p>
          </p:txBody>
        </p:sp>
        <p:grpSp>
          <p:nvGrpSpPr>
            <p:cNvPr id="5" name="组合 8"/>
            <p:cNvGrpSpPr/>
            <p:nvPr/>
          </p:nvGrpSpPr>
          <p:grpSpPr>
            <a:xfrm>
              <a:off x="326687" y="247818"/>
              <a:ext cx="4861582" cy="725466"/>
              <a:chOff x="326687" y="247818"/>
              <a:chExt cx="4861582" cy="725466"/>
            </a:xfrm>
          </p:grpSpPr>
          <p:grpSp>
            <p:nvGrpSpPr>
              <p:cNvPr id="6" name="组合 9"/>
              <p:cNvGrpSpPr/>
              <p:nvPr/>
            </p:nvGrpSpPr>
            <p:grpSpPr>
              <a:xfrm>
                <a:off x="349799" y="247818"/>
                <a:ext cx="4791980" cy="261575"/>
                <a:chOff x="349799" y="247818"/>
                <a:chExt cx="4791980" cy="261575"/>
              </a:xfrm>
            </p:grpSpPr>
            <p:cxnSp>
              <p:nvCxnSpPr>
                <p:cNvPr id="21"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5"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26"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7" name="组合 10"/>
              <p:cNvGrpSpPr/>
              <p:nvPr/>
            </p:nvGrpSpPr>
            <p:grpSpPr>
              <a:xfrm>
                <a:off x="349799" y="711709"/>
                <a:ext cx="4815092" cy="261575"/>
                <a:chOff x="358852" y="925118"/>
                <a:chExt cx="4815092" cy="261575"/>
              </a:xfrm>
            </p:grpSpPr>
            <p:cxnSp>
              <p:nvCxnSpPr>
                <p:cNvPr id="14"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9"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0"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8" name="组合 11"/>
              <p:cNvGrpSpPr/>
              <p:nvPr/>
            </p:nvGrpSpPr>
            <p:grpSpPr>
              <a:xfrm>
                <a:off x="5138963" y="489126"/>
                <a:ext cx="49306" cy="329693"/>
                <a:chOff x="5138963" y="489126"/>
                <a:chExt cx="49306" cy="329693"/>
              </a:xfrm>
            </p:grpSpPr>
            <p:sp>
              <p:nvSpPr>
                <p:cNvPr id="12"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3"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9" name="组合 12"/>
              <p:cNvGrpSpPr/>
              <p:nvPr/>
            </p:nvGrpSpPr>
            <p:grpSpPr>
              <a:xfrm>
                <a:off x="326687" y="399838"/>
                <a:ext cx="49306" cy="329693"/>
                <a:chOff x="5138963" y="489126"/>
                <a:chExt cx="49306" cy="329693"/>
              </a:xfrm>
            </p:grpSpPr>
            <p:sp>
              <p:nvSpPr>
                <p:cNvPr id="10"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grpSp>
        <p:nvGrpSpPr>
          <p:cNvPr id="27" name="组合 38"/>
          <p:cNvGrpSpPr/>
          <p:nvPr/>
        </p:nvGrpSpPr>
        <p:grpSpPr>
          <a:xfrm>
            <a:off x="1315623" y="2261112"/>
            <a:ext cx="2483531" cy="2483534"/>
            <a:chOff x="1384152" y="2393101"/>
            <a:chExt cx="2483531" cy="2483534"/>
          </a:xfrm>
        </p:grpSpPr>
        <p:sp>
          <p:nvSpPr>
            <p:cNvPr id="28" name="椭圆 39"/>
            <p:cNvSpPr/>
            <p:nvPr/>
          </p:nvSpPr>
          <p:spPr>
            <a:xfrm rot="16200000">
              <a:off x="1384151" y="2393102"/>
              <a:ext cx="2483534" cy="248353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9" name="矩形 1"/>
            <p:cNvSpPr/>
            <p:nvPr/>
          </p:nvSpPr>
          <p:spPr>
            <a:xfrm>
              <a:off x="1582077" y="2850037"/>
              <a:ext cx="2054677" cy="1754326"/>
            </a:xfrm>
            <a:prstGeom prst="rect">
              <a:avLst/>
            </a:prstGeom>
          </p:spPr>
          <p:txBody>
            <a:bodyPr wrap="square">
              <a:spAutoFit/>
            </a:bodyPr>
            <a:lstStyle/>
            <a:p>
              <a:pPr algn="ctr">
                <a:lnSpc>
                  <a:spcPct val="150000"/>
                </a:lnSpc>
                <a:spcBef>
                  <a:spcPts val="600"/>
                </a:spcBef>
                <a:buClr>
                  <a:srgbClr val="7030A0"/>
                </a:buClr>
              </a:pPr>
              <a:r>
                <a:rPr lang="en-US" altLang="zh-CN" sz="2400" dirty="0">
                  <a:solidFill>
                    <a:schemeClr val="bg1"/>
                  </a:solidFill>
                  <a:latin typeface="Times New Roman" panose="02020603050405020304" pitchFamily="18" charset="0"/>
                  <a:cs typeface="Times New Roman" panose="02020603050405020304" pitchFamily="18" charset="0"/>
                </a:rPr>
                <a:t>【</a:t>
              </a:r>
              <a:r>
                <a:rPr lang="zh-CN" altLang="en-US" sz="2400" dirty="0">
                  <a:solidFill>
                    <a:schemeClr val="bg1"/>
                  </a:solidFill>
                  <a:latin typeface="Times New Roman" panose="02020603050405020304" pitchFamily="18" charset="0"/>
                  <a:cs typeface="Times New Roman" panose="02020603050405020304" pitchFamily="18" charset="0"/>
                </a:rPr>
                <a:t>描述</a:t>
              </a:r>
              <a:r>
                <a:rPr lang="en-US" altLang="zh-CN" sz="2400" dirty="0">
                  <a:solidFill>
                    <a:schemeClr val="bg1"/>
                  </a:solidFill>
                  <a:latin typeface="Times New Roman" panose="02020603050405020304" pitchFamily="18" charset="0"/>
                  <a:cs typeface="Times New Roman" panose="02020603050405020304" pitchFamily="18" charset="0"/>
                </a:rPr>
                <a:t>2】</a:t>
              </a:r>
              <a:r>
                <a:rPr lang="zh-CN" altLang="en-US" sz="2400" dirty="0">
                  <a:solidFill>
                    <a:schemeClr val="bg1"/>
                  </a:solidFill>
                  <a:latin typeface="Times New Roman" panose="02020603050405020304" pitchFamily="18" charset="0"/>
                  <a:cs typeface="Times New Roman" panose="02020603050405020304" pitchFamily="18" charset="0"/>
                </a:rPr>
                <a:t>单向链表基本操作的实现。</a:t>
              </a:r>
              <a:endParaRPr lang="zh-CN" altLang="en-US" sz="2400" dirty="0">
                <a:solidFill>
                  <a:schemeClr val="bg1"/>
                </a:solidFill>
                <a:effectLst>
                  <a:outerShdw blurRad="38100" dist="38100" dir="2700000" algn="tl">
                    <a:srgbClr val="000000">
                      <a:alpha val="43137"/>
                    </a:srgbClr>
                  </a:outerShdw>
                </a:effectLst>
                <a:cs typeface="+mn-ea"/>
                <a:sym typeface="+mn-lt"/>
              </a:endParaRPr>
            </a:p>
          </p:txBody>
        </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500"/>
                                        <p:tgtEl>
                                          <p:spTgt spid="42"/>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27"/>
                                        </p:tgtEl>
                                        <p:attrNameLst>
                                          <p:attrName>style.visibility</p:attrName>
                                        </p:attrNameLst>
                                      </p:cBhvr>
                                      <p:to>
                                        <p:strVal val="visible"/>
                                      </p:to>
                                    </p:set>
                                    <p:anim calcmode="lin" valueType="num">
                                      <p:cBhvr>
                                        <p:cTn id="15" dur="500" fill="hold"/>
                                        <p:tgtEl>
                                          <p:spTgt spid="27"/>
                                        </p:tgtEl>
                                        <p:attrNameLst>
                                          <p:attrName>ppt_w</p:attrName>
                                        </p:attrNameLst>
                                      </p:cBhvr>
                                      <p:tavLst>
                                        <p:tav tm="0">
                                          <p:val>
                                            <p:fltVal val="0"/>
                                          </p:val>
                                        </p:tav>
                                        <p:tav tm="100000">
                                          <p:val>
                                            <p:strVal val="#ppt_w"/>
                                          </p:val>
                                        </p:tav>
                                      </p:tavLst>
                                    </p:anim>
                                    <p:anim calcmode="lin" valueType="num">
                                      <p:cBhvr>
                                        <p:cTn id="16" dur="500" fill="hold"/>
                                        <p:tgtEl>
                                          <p:spTgt spid="27"/>
                                        </p:tgtEl>
                                        <p:attrNameLst>
                                          <p:attrName>ppt_h</p:attrName>
                                        </p:attrNameLst>
                                      </p:cBhvr>
                                      <p:tavLst>
                                        <p:tav tm="0">
                                          <p:val>
                                            <p:fltVal val="0"/>
                                          </p:val>
                                        </p:tav>
                                        <p:tav tm="100000">
                                          <p:val>
                                            <p:strVal val="#ppt_h"/>
                                          </p:val>
                                        </p:tav>
                                      </p:tavLst>
                                    </p:anim>
                                    <p:animEffect transition="in" filter="fade">
                                      <p:cBhvr>
                                        <p:cTn id="1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41"/>
          <p:cNvSpPr/>
          <p:nvPr/>
        </p:nvSpPr>
        <p:spPr>
          <a:xfrm>
            <a:off x="3988012" y="507544"/>
            <a:ext cx="7106708" cy="6350456"/>
          </a:xfrm>
          <a:prstGeom prst="rect">
            <a:avLst/>
          </a:prstGeom>
        </p:spPr>
        <p:txBody>
          <a:bodyPr wrap="square">
            <a:spAutoFit/>
          </a:bodyPr>
          <a:lstStyle/>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实现判断是否为空表</a:t>
            </a:r>
            <a:endParaRPr lang="zh-CN" altLang="en-US"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bool </a:t>
            </a:r>
            <a:r>
              <a:rPr lang="en-US" altLang="zh-CN" sz="2200" dirty="0" err="1">
                <a:latin typeface="Times New Roman" panose="02020603050405020304" pitchFamily="18" charset="0"/>
                <a:cs typeface="Times New Roman" panose="02020603050405020304" pitchFamily="18" charset="0"/>
              </a:rPr>
              <a:t>LinkList</a:t>
            </a:r>
            <a:r>
              <a:rPr lang="en-US" altLang="zh-CN" sz="2200" dirty="0">
                <a:latin typeface="Times New Roman" panose="02020603050405020304" pitchFamily="18" charset="0"/>
                <a:cs typeface="Times New Roman" panose="02020603050405020304" pitchFamily="18" charset="0"/>
              </a:rPr>
              <a:t>&lt;T&gt;::</a:t>
            </a:r>
            <a:r>
              <a:rPr lang="en-US" altLang="zh-CN" sz="2200" dirty="0" err="1">
                <a:latin typeface="Times New Roman" panose="02020603050405020304" pitchFamily="18" charset="0"/>
                <a:cs typeface="Times New Roman" panose="02020603050405020304" pitchFamily="18" charset="0"/>
              </a:rPr>
              <a:t>IsEmpty</a:t>
            </a:r>
            <a:r>
              <a:rPr lang="en-US" altLang="zh-CN" sz="2200" dirty="0">
                <a:latin typeface="Times New Roman" panose="02020603050405020304" pitchFamily="18" charset="0"/>
                <a:cs typeface="Times New Roman" panose="02020603050405020304" pitchFamily="18" charset="0"/>
              </a:rPr>
              <a:t>() const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return head-&gt;next==NULL;</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实现求当前表的长度</a:t>
            </a:r>
            <a:endParaRPr lang="zh-CN" altLang="en-US"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int </a:t>
            </a:r>
            <a:r>
              <a:rPr lang="en-US" altLang="zh-CN" sz="2200" dirty="0" err="1">
                <a:latin typeface="Times New Roman" panose="02020603050405020304" pitchFamily="18" charset="0"/>
                <a:cs typeface="Times New Roman" panose="02020603050405020304" pitchFamily="18" charset="0"/>
              </a:rPr>
              <a:t>LinkList</a:t>
            </a:r>
            <a:r>
              <a:rPr lang="en-US" altLang="zh-CN" sz="2200" dirty="0">
                <a:latin typeface="Times New Roman" panose="02020603050405020304" pitchFamily="18" charset="0"/>
                <a:cs typeface="Times New Roman" panose="02020603050405020304" pitchFamily="18" charset="0"/>
              </a:rPr>
              <a:t>&lt;T&gt;::</a:t>
            </a:r>
            <a:r>
              <a:rPr lang="en-US" altLang="zh-CN" sz="2200" dirty="0" err="1">
                <a:latin typeface="Times New Roman" panose="02020603050405020304" pitchFamily="18" charset="0"/>
                <a:cs typeface="Times New Roman" panose="02020603050405020304" pitchFamily="18" charset="0"/>
              </a:rPr>
              <a:t>GetLength</a:t>
            </a:r>
            <a:r>
              <a:rPr lang="en-US" altLang="zh-CN" sz="2200" dirty="0">
                <a:latin typeface="Times New Roman" panose="02020603050405020304" pitchFamily="18" charset="0"/>
                <a:cs typeface="Times New Roman" panose="02020603050405020304" pitchFamily="18" charset="0"/>
              </a:rPr>
              <a:t>() const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int length=0;</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LinkNode</a:t>
            </a:r>
            <a:r>
              <a:rPr lang="en-US" altLang="zh-CN" sz="2200" dirty="0">
                <a:latin typeface="Times New Roman" panose="02020603050405020304" pitchFamily="18" charset="0"/>
                <a:cs typeface="Times New Roman" panose="02020603050405020304" pitchFamily="18" charset="0"/>
              </a:rPr>
              <a:t>&lt;T&gt; *p=head-&gt;next;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while(p)</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length++;</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p=p-&gt;next;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return length;</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p:txBody>
      </p:sp>
      <p:grpSp>
        <p:nvGrpSpPr>
          <p:cNvPr id="3" name="组合 5"/>
          <p:cNvGrpSpPr/>
          <p:nvPr/>
        </p:nvGrpSpPr>
        <p:grpSpPr>
          <a:xfrm>
            <a:off x="549002" y="555626"/>
            <a:ext cx="3422108" cy="876848"/>
            <a:chOff x="326687" y="247818"/>
            <a:chExt cx="4861582" cy="725466"/>
          </a:xfrm>
        </p:grpSpPr>
        <p:sp>
          <p:nvSpPr>
            <p:cNvPr id="4" name="文本框 7"/>
            <p:cNvSpPr txBox="1"/>
            <p:nvPr/>
          </p:nvSpPr>
          <p:spPr bwMode="auto">
            <a:xfrm>
              <a:off x="399105" y="412399"/>
              <a:ext cx="478916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单向链表的实现</a:t>
              </a:r>
              <a:endParaRPr lang="zh-CN" altLang="en-US" sz="2400" kern="0" dirty="0">
                <a:solidFill>
                  <a:srgbClr val="0070C0"/>
                </a:solidFill>
                <a:latin typeface="+mn-ea"/>
              </a:endParaRPr>
            </a:p>
          </p:txBody>
        </p:sp>
        <p:grpSp>
          <p:nvGrpSpPr>
            <p:cNvPr id="5" name="组合 8"/>
            <p:cNvGrpSpPr/>
            <p:nvPr/>
          </p:nvGrpSpPr>
          <p:grpSpPr>
            <a:xfrm>
              <a:off x="326687" y="247818"/>
              <a:ext cx="4861582" cy="725466"/>
              <a:chOff x="326687" y="247818"/>
              <a:chExt cx="4861582" cy="725466"/>
            </a:xfrm>
          </p:grpSpPr>
          <p:grpSp>
            <p:nvGrpSpPr>
              <p:cNvPr id="6" name="组合 9"/>
              <p:cNvGrpSpPr/>
              <p:nvPr/>
            </p:nvGrpSpPr>
            <p:grpSpPr>
              <a:xfrm>
                <a:off x="349799" y="247818"/>
                <a:ext cx="4791980" cy="261575"/>
                <a:chOff x="349799" y="247818"/>
                <a:chExt cx="4791980" cy="261575"/>
              </a:xfrm>
            </p:grpSpPr>
            <p:cxnSp>
              <p:nvCxnSpPr>
                <p:cNvPr id="21"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5"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26"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7" name="组合 10"/>
              <p:cNvGrpSpPr/>
              <p:nvPr/>
            </p:nvGrpSpPr>
            <p:grpSpPr>
              <a:xfrm>
                <a:off x="349799" y="711709"/>
                <a:ext cx="4815092" cy="261575"/>
                <a:chOff x="358852" y="925118"/>
                <a:chExt cx="4815092" cy="261575"/>
              </a:xfrm>
            </p:grpSpPr>
            <p:cxnSp>
              <p:nvCxnSpPr>
                <p:cNvPr id="14"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9"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0"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8" name="组合 11"/>
              <p:cNvGrpSpPr/>
              <p:nvPr/>
            </p:nvGrpSpPr>
            <p:grpSpPr>
              <a:xfrm>
                <a:off x="5138963" y="489126"/>
                <a:ext cx="49306" cy="329693"/>
                <a:chOff x="5138963" y="489126"/>
                <a:chExt cx="49306" cy="329693"/>
              </a:xfrm>
            </p:grpSpPr>
            <p:sp>
              <p:nvSpPr>
                <p:cNvPr id="12"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3"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9" name="组合 12"/>
              <p:cNvGrpSpPr/>
              <p:nvPr/>
            </p:nvGrpSpPr>
            <p:grpSpPr>
              <a:xfrm>
                <a:off x="326687" y="399838"/>
                <a:ext cx="49306" cy="329693"/>
                <a:chOff x="5138963" y="489126"/>
                <a:chExt cx="49306" cy="329693"/>
              </a:xfrm>
            </p:grpSpPr>
            <p:sp>
              <p:nvSpPr>
                <p:cNvPr id="10"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grpSp>
        <p:nvGrpSpPr>
          <p:cNvPr id="40" name="组合 39"/>
          <p:cNvGrpSpPr/>
          <p:nvPr/>
        </p:nvGrpSpPr>
        <p:grpSpPr>
          <a:xfrm>
            <a:off x="549001" y="555626"/>
            <a:ext cx="2615905" cy="876848"/>
            <a:chOff x="326687" y="247818"/>
            <a:chExt cx="4861582" cy="725466"/>
          </a:xfrm>
        </p:grpSpPr>
        <p:sp>
          <p:nvSpPr>
            <p:cNvPr id="33" name="文本框 7"/>
            <p:cNvSpPr txBox="1"/>
            <p:nvPr/>
          </p:nvSpPr>
          <p:spPr bwMode="auto">
            <a:xfrm>
              <a:off x="399106" y="412399"/>
              <a:ext cx="469336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j-ea"/>
                  <a:ea typeface="+mj-ea"/>
                </a:rPr>
                <a:t>线性链表</a:t>
              </a:r>
              <a:endParaRPr lang="zh-CN" altLang="en-US" sz="2400" kern="0" dirty="0">
                <a:solidFill>
                  <a:srgbClr val="0070C0"/>
                </a:solidFill>
                <a:latin typeface="+mj-ea"/>
                <a:ea typeface="+mj-ea"/>
              </a:endParaRPr>
            </a:p>
          </p:txBody>
        </p:sp>
        <p:grpSp>
          <p:nvGrpSpPr>
            <p:cNvPr id="36" name="组合 35"/>
            <p:cNvGrpSpPr/>
            <p:nvPr/>
          </p:nvGrpSpPr>
          <p:grpSpPr>
            <a:xfrm>
              <a:off x="326687" y="247818"/>
              <a:ext cx="4861582" cy="725466"/>
              <a:chOff x="326687" y="247818"/>
              <a:chExt cx="4861582" cy="725466"/>
            </a:xfrm>
          </p:grpSpPr>
          <p:grpSp>
            <p:nvGrpSpPr>
              <p:cNvPr id="3" name="组合 2"/>
              <p:cNvGrpSpPr/>
              <p:nvPr/>
            </p:nvGrpSpPr>
            <p:grpSpPr>
              <a:xfrm>
                <a:off x="349799" y="247818"/>
                <a:ext cx="4791980" cy="261575"/>
                <a:chOff x="349799" y="247818"/>
                <a:chExt cx="4791980" cy="261575"/>
              </a:xfrm>
            </p:grpSpPr>
            <p:cxnSp>
              <p:nvCxnSpPr>
                <p:cNvPr id="24"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31"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mj-ea"/>
                    <a:ea typeface="+mj-ea"/>
                  </a:endParaRPr>
                </a:p>
              </p:txBody>
            </p:sp>
            <p:sp>
              <p:nvSpPr>
                <p:cNvPr id="32"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mj-ea"/>
                    <a:ea typeface="+mj-ea"/>
                  </a:endParaRPr>
                </a:p>
              </p:txBody>
            </p:sp>
          </p:grpSp>
          <p:grpSp>
            <p:nvGrpSpPr>
              <p:cNvPr id="2" name="组合 1"/>
              <p:cNvGrpSpPr/>
              <p:nvPr/>
            </p:nvGrpSpPr>
            <p:grpSpPr>
              <a:xfrm>
                <a:off x="349799" y="711709"/>
                <a:ext cx="4815092" cy="261575"/>
                <a:chOff x="358852" y="925118"/>
                <a:chExt cx="4815092" cy="261575"/>
              </a:xfrm>
            </p:grpSpPr>
            <p:cxnSp>
              <p:nvCxnSpPr>
                <p:cNvPr id="15"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2"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j-ea"/>
                    <a:ea typeface="+mj-ea"/>
                  </a:endParaRPr>
                </a:p>
              </p:txBody>
            </p:sp>
            <p:sp>
              <p:nvSpPr>
                <p:cNvPr id="23"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mj-ea"/>
                    <a:ea typeface="+mj-ea"/>
                  </a:endParaRPr>
                </a:p>
              </p:txBody>
            </p:sp>
          </p:grpSp>
          <p:grpSp>
            <p:nvGrpSpPr>
              <p:cNvPr id="34" name="组合 33"/>
              <p:cNvGrpSpPr/>
              <p:nvPr/>
            </p:nvGrpSpPr>
            <p:grpSpPr>
              <a:xfrm>
                <a:off x="5138963" y="489126"/>
                <a:ext cx="49306" cy="329693"/>
                <a:chOff x="5138963" y="489126"/>
                <a:chExt cx="49306" cy="329693"/>
              </a:xfrm>
            </p:grpSpPr>
            <p:sp>
              <p:nvSpPr>
                <p:cNvPr id="4"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35"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nvGrpSpPr>
              <p:cNvPr id="37" name="组合 36"/>
              <p:cNvGrpSpPr/>
              <p:nvPr/>
            </p:nvGrpSpPr>
            <p:grpSpPr>
              <a:xfrm>
                <a:off x="326687" y="399838"/>
                <a:ext cx="49306" cy="329693"/>
                <a:chOff x="5138963" y="489126"/>
                <a:chExt cx="49306" cy="329693"/>
              </a:xfrm>
            </p:grpSpPr>
            <p:sp>
              <p:nvSpPr>
                <p:cNvPr id="38"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sp>
              <p:nvSpPr>
                <p:cNvPr id="39"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j-ea"/>
                    <a:ea typeface="+mj-ea"/>
                  </a:endParaRPr>
                </a:p>
              </p:txBody>
            </p:sp>
          </p:grpSp>
        </p:grpSp>
      </p:grpSp>
      <p:sp>
        <p:nvSpPr>
          <p:cNvPr id="41" name="矩形 40"/>
          <p:cNvSpPr/>
          <p:nvPr/>
        </p:nvSpPr>
        <p:spPr>
          <a:xfrm>
            <a:off x="587968" y="1862913"/>
            <a:ext cx="6176977" cy="3970318"/>
          </a:xfrm>
          <a:prstGeom prst="rect">
            <a:avLst/>
          </a:prstGeom>
        </p:spPr>
        <p:txBody>
          <a:bodyPr wrap="square">
            <a:spAutoFit/>
          </a:bodyPr>
          <a:lstStyle/>
          <a:p>
            <a:pPr>
              <a:lnSpc>
                <a:spcPct val="150000"/>
              </a:lnSpc>
            </a:pPr>
            <a:r>
              <a:rPr lang="zh-CN" altLang="en-US" sz="2400" dirty="0">
                <a:solidFill>
                  <a:srgbClr val="080808"/>
                </a:solidFill>
                <a:latin typeface="+mn-ea"/>
              </a:rPr>
              <a:t>线性表的链式存储结构称为</a:t>
            </a:r>
            <a:r>
              <a:rPr lang="zh-CN" altLang="en-US" sz="2400" dirty="0">
                <a:solidFill>
                  <a:srgbClr val="FF0000"/>
                </a:solidFill>
                <a:latin typeface="+mn-ea"/>
              </a:rPr>
              <a:t>线性链</a:t>
            </a:r>
            <a:r>
              <a:rPr lang="zh-CN" altLang="en-US" sz="2400" dirty="0" smtClean="0">
                <a:solidFill>
                  <a:srgbClr val="FF0000"/>
                </a:solidFill>
                <a:latin typeface="+mn-ea"/>
              </a:rPr>
              <a:t>表</a:t>
            </a:r>
            <a:r>
              <a:rPr lang="zh-CN" altLang="en-US" sz="2400" dirty="0" smtClean="0">
                <a:solidFill>
                  <a:srgbClr val="080808"/>
                </a:solidFill>
                <a:latin typeface="+mn-ea"/>
              </a:rPr>
              <a:t>，它是</a:t>
            </a:r>
            <a:r>
              <a:rPr lang="zh-CN" altLang="en-US" sz="2400" dirty="0">
                <a:solidFill>
                  <a:srgbClr val="080808"/>
                </a:solidFill>
                <a:latin typeface="+mn-ea"/>
              </a:rPr>
              <a:t>用一组任意的存储单元存储线性表中的数据元</a:t>
            </a:r>
            <a:r>
              <a:rPr lang="zh-CN" altLang="en-US" sz="2400" dirty="0" smtClean="0">
                <a:solidFill>
                  <a:srgbClr val="080808"/>
                </a:solidFill>
                <a:latin typeface="+mn-ea"/>
              </a:rPr>
              <a:t>素</a:t>
            </a:r>
            <a:r>
              <a:rPr lang="zh-CN" altLang="en-US" sz="2400" dirty="0">
                <a:solidFill>
                  <a:srgbClr val="080808"/>
                </a:solidFill>
                <a:latin typeface="+mn-ea"/>
              </a:rPr>
              <a:t>。</a:t>
            </a:r>
            <a:r>
              <a:rPr lang="zh-CN" altLang="en-US" sz="2400" dirty="0" smtClean="0">
                <a:solidFill>
                  <a:srgbClr val="080808"/>
                </a:solidFill>
                <a:latin typeface="+mn-ea"/>
              </a:rPr>
              <a:t>线</a:t>
            </a:r>
            <a:r>
              <a:rPr lang="zh-CN" altLang="en-US" sz="2400" dirty="0">
                <a:solidFill>
                  <a:srgbClr val="080808"/>
                </a:solidFill>
                <a:latin typeface="+mn-ea"/>
              </a:rPr>
              <a:t>性链表</a:t>
            </a:r>
            <a:r>
              <a:rPr lang="zh-CN" altLang="en-US" sz="2400" dirty="0" smtClean="0">
                <a:solidFill>
                  <a:srgbClr val="080808"/>
                </a:solidFill>
                <a:latin typeface="+mn-ea"/>
              </a:rPr>
              <a:t>中的结点可</a:t>
            </a:r>
            <a:r>
              <a:rPr lang="zh-CN" altLang="en-US" sz="2400" dirty="0">
                <a:solidFill>
                  <a:srgbClr val="080808"/>
                </a:solidFill>
                <a:latin typeface="+mn-ea"/>
              </a:rPr>
              <a:t>以是连续的，也可以是不连续的</a:t>
            </a:r>
            <a:r>
              <a:rPr lang="zh-CN" altLang="en-US" sz="2400" dirty="0" smtClean="0">
                <a:solidFill>
                  <a:srgbClr val="080808"/>
                </a:solidFill>
                <a:latin typeface="+mn-ea"/>
              </a:rPr>
              <a:t>，可以零散地分</a:t>
            </a:r>
            <a:r>
              <a:rPr lang="zh-CN" altLang="en-US" sz="2400" dirty="0">
                <a:solidFill>
                  <a:srgbClr val="080808"/>
                </a:solidFill>
                <a:latin typeface="+mn-ea"/>
              </a:rPr>
              <a:t>布在内存中的任意位置上的。所以，在线性表的链式表示方法中，线性表数据元素的逻辑顺序和物理顺序不一定相同。</a:t>
            </a:r>
            <a:endParaRPr lang="zh-CN" altLang="en-US" sz="2400" dirty="0">
              <a:solidFill>
                <a:srgbClr val="080808"/>
              </a:solidFill>
              <a:latin typeface="+mn-ea"/>
            </a:endParaRPr>
          </a:p>
        </p:txBody>
      </p:sp>
      <p:grpSp>
        <p:nvGrpSpPr>
          <p:cNvPr id="44" name="组合 43"/>
          <p:cNvGrpSpPr/>
          <p:nvPr/>
        </p:nvGrpSpPr>
        <p:grpSpPr>
          <a:xfrm>
            <a:off x="7194416" y="2085855"/>
            <a:ext cx="4302259" cy="3459162"/>
            <a:chOff x="6929120" y="2200155"/>
            <a:chExt cx="4302259" cy="3459162"/>
          </a:xfrm>
        </p:grpSpPr>
        <p:sp>
          <p:nvSpPr>
            <p:cNvPr id="48" name="Rectangle 3"/>
            <p:cNvSpPr txBox="1">
              <a:spLocks noChangeArrowheads="1"/>
            </p:cNvSpPr>
            <p:nvPr/>
          </p:nvSpPr>
          <p:spPr>
            <a:xfrm>
              <a:off x="7081151" y="2776063"/>
              <a:ext cx="3986533" cy="26172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50000"/>
                </a:lnSpc>
                <a:buNone/>
              </a:pPr>
              <a:r>
                <a:rPr lang="zh-CN" altLang="en-US" sz="2400" dirty="0">
                  <a:solidFill>
                    <a:srgbClr val="080808"/>
                  </a:solidFill>
                  <a:latin typeface="+mn-ea"/>
                </a:rPr>
                <a:t>线性链</a:t>
              </a:r>
              <a:r>
                <a:rPr lang="zh-CN" altLang="en-US" sz="2400" dirty="0" smtClean="0">
                  <a:solidFill>
                    <a:srgbClr val="080808"/>
                  </a:solidFill>
                  <a:latin typeface="+mn-ea"/>
                </a:rPr>
                <a:t>表包</a:t>
              </a:r>
              <a:r>
                <a:rPr lang="zh-CN" altLang="en-US" sz="2400" dirty="0">
                  <a:solidFill>
                    <a:srgbClr val="080808"/>
                  </a:solidFill>
                  <a:latin typeface="+mn-ea"/>
                </a:rPr>
                <a:t>括单向链表、循环链表和双向链表。</a:t>
              </a:r>
              <a:r>
                <a:rPr lang="zh-CN" altLang="en-US" sz="2400" dirty="0">
                  <a:solidFill>
                    <a:srgbClr val="FF0000"/>
                  </a:solidFill>
                  <a:latin typeface="+mn-ea"/>
                </a:rPr>
                <a:t>链式存储结构</a:t>
              </a:r>
              <a:r>
                <a:rPr lang="zh-CN" altLang="en-US" sz="2400" dirty="0">
                  <a:solidFill>
                    <a:srgbClr val="0070C0"/>
                  </a:solidFill>
                  <a:latin typeface="+mn-ea"/>
                </a:rPr>
                <a:t>需要借助</a:t>
              </a:r>
              <a:r>
                <a:rPr lang="en-US" altLang="zh-CN" sz="2400" dirty="0">
                  <a:solidFill>
                    <a:srgbClr val="0070C0"/>
                  </a:solidFill>
                  <a:latin typeface="+mn-ea"/>
                </a:rPr>
                <a:t>C++</a:t>
              </a:r>
              <a:r>
                <a:rPr lang="zh-CN" altLang="en-US" sz="2400" dirty="0">
                  <a:solidFill>
                    <a:srgbClr val="0070C0"/>
                  </a:solidFill>
                  <a:latin typeface="+mn-ea"/>
                </a:rPr>
                <a:t>高级语言中的</a:t>
              </a:r>
              <a:r>
                <a:rPr lang="zh-CN" altLang="en-US" sz="2400" dirty="0">
                  <a:solidFill>
                    <a:srgbClr val="FF0000"/>
                  </a:solidFill>
                  <a:latin typeface="+mn-ea"/>
                </a:rPr>
                <a:t>指针</a:t>
              </a:r>
              <a:r>
                <a:rPr lang="zh-CN" altLang="en-US" sz="2400" dirty="0">
                  <a:solidFill>
                    <a:srgbClr val="0070C0"/>
                  </a:solidFill>
                  <a:latin typeface="+mn-ea"/>
                </a:rPr>
                <a:t>类型来实现。</a:t>
              </a:r>
              <a:endParaRPr lang="zh-CN" altLang="en-US" sz="2400" dirty="0">
                <a:solidFill>
                  <a:srgbClr val="0070C0"/>
                </a:solidFill>
                <a:latin typeface="+mn-ea"/>
              </a:endParaRPr>
            </a:p>
          </p:txBody>
        </p:sp>
        <p:grpSp>
          <p:nvGrpSpPr>
            <p:cNvPr id="49" name="组合 48"/>
            <p:cNvGrpSpPr/>
            <p:nvPr/>
          </p:nvGrpSpPr>
          <p:grpSpPr>
            <a:xfrm rot="16200000">
              <a:off x="7350669" y="1778606"/>
              <a:ext cx="3459162" cy="4302259"/>
              <a:chOff x="1280369" y="2576747"/>
              <a:chExt cx="2118361" cy="2634666"/>
            </a:xfrm>
            <a:solidFill>
              <a:srgbClr val="0070C0"/>
            </a:solidFill>
          </p:grpSpPr>
          <p:sp>
            <p:nvSpPr>
              <p:cNvPr id="50" name="任意多边形: 形状 49"/>
              <p:cNvSpPr/>
              <p:nvPr/>
            </p:nvSpPr>
            <p:spPr>
              <a:xfrm>
                <a:off x="1280369" y="2576747"/>
                <a:ext cx="2118361" cy="2627523"/>
              </a:xfrm>
              <a:custGeom>
                <a:avLst/>
                <a:gdLst>
                  <a:gd name="connsiteX0" fmla="*/ 332541 w 3112654"/>
                  <a:gd name="connsiteY0" fmla="*/ 70245 h 3860800"/>
                  <a:gd name="connsiteX1" fmla="*/ 56633 w 3112654"/>
                  <a:gd name="connsiteY1" fmla="*/ 346153 h 3860800"/>
                  <a:gd name="connsiteX2" fmla="*/ 56633 w 3112654"/>
                  <a:gd name="connsiteY2" fmla="*/ 3519097 h 3860800"/>
                  <a:gd name="connsiteX3" fmla="*/ 328091 w 3112654"/>
                  <a:gd name="connsiteY3" fmla="*/ 3790555 h 3860800"/>
                  <a:gd name="connsiteX4" fmla="*/ 2503301 w 3112654"/>
                  <a:gd name="connsiteY4" fmla="*/ 3790555 h 3860800"/>
                  <a:gd name="connsiteX5" fmla="*/ 2569970 w 3112654"/>
                  <a:gd name="connsiteY5" fmla="*/ 3723887 h 3860800"/>
                  <a:gd name="connsiteX6" fmla="*/ 2771447 w 3112654"/>
                  <a:gd name="connsiteY6" fmla="*/ 3723887 h 3860800"/>
                  <a:gd name="connsiteX7" fmla="*/ 2976475 w 3112654"/>
                  <a:gd name="connsiteY7" fmla="*/ 3518858 h 3860800"/>
                  <a:gd name="connsiteX8" fmla="*/ 2976475 w 3112654"/>
                  <a:gd name="connsiteY8" fmla="*/ 3328794 h 3860800"/>
                  <a:gd name="connsiteX9" fmla="*/ 3056021 w 3112654"/>
                  <a:gd name="connsiteY9" fmla="*/ 3249248 h 3860800"/>
                  <a:gd name="connsiteX10" fmla="*/ 3056021 w 3112654"/>
                  <a:gd name="connsiteY10" fmla="*/ 346153 h 3860800"/>
                  <a:gd name="connsiteX11" fmla="*/ 2780113 w 3112654"/>
                  <a:gd name="connsiteY11" fmla="*/ 70245 h 3860800"/>
                  <a:gd name="connsiteX12" fmla="*/ 286327 w 3112654"/>
                  <a:gd name="connsiteY12" fmla="*/ 0 h 3860800"/>
                  <a:gd name="connsiteX13" fmla="*/ 2826327 w 3112654"/>
                  <a:gd name="connsiteY13" fmla="*/ 0 h 3860800"/>
                  <a:gd name="connsiteX14" fmla="*/ 3112654 w 3112654"/>
                  <a:gd name="connsiteY14" fmla="*/ 286327 h 3860800"/>
                  <a:gd name="connsiteX15" fmla="*/ 3112654 w 3112654"/>
                  <a:gd name="connsiteY15" fmla="*/ 3299051 h 3860800"/>
                  <a:gd name="connsiteX16" fmla="*/ 3030104 w 3112654"/>
                  <a:gd name="connsiteY16" fmla="*/ 3381601 h 3860800"/>
                  <a:gd name="connsiteX17" fmla="*/ 3030104 w 3112654"/>
                  <a:gd name="connsiteY17" fmla="*/ 3578843 h 3860800"/>
                  <a:gd name="connsiteX18" fmla="*/ 2817333 w 3112654"/>
                  <a:gd name="connsiteY18" fmla="*/ 3791614 h 3860800"/>
                  <a:gd name="connsiteX19" fmla="*/ 2608248 w 3112654"/>
                  <a:gd name="connsiteY19" fmla="*/ 3791614 h 3860800"/>
                  <a:gd name="connsiteX20" fmla="*/ 2539062 w 3112654"/>
                  <a:gd name="connsiteY20" fmla="*/ 3860800 h 3860800"/>
                  <a:gd name="connsiteX21" fmla="*/ 281709 w 3112654"/>
                  <a:gd name="connsiteY21" fmla="*/ 3860800 h 3860800"/>
                  <a:gd name="connsiteX22" fmla="*/ 0 w 3112654"/>
                  <a:gd name="connsiteY22" fmla="*/ 3579091 h 3860800"/>
                  <a:gd name="connsiteX23" fmla="*/ 0 w 3112654"/>
                  <a:gd name="connsiteY23" fmla="*/ 286327 h 386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2654" h="3860800">
                    <a:moveTo>
                      <a:pt x="332541" y="70245"/>
                    </a:moveTo>
                    <a:lnTo>
                      <a:pt x="56633" y="346153"/>
                    </a:lnTo>
                    <a:lnTo>
                      <a:pt x="56633" y="3519097"/>
                    </a:lnTo>
                    <a:lnTo>
                      <a:pt x="328091" y="3790555"/>
                    </a:lnTo>
                    <a:lnTo>
                      <a:pt x="2503301" y="3790555"/>
                    </a:lnTo>
                    <a:lnTo>
                      <a:pt x="2569970" y="3723887"/>
                    </a:lnTo>
                    <a:lnTo>
                      <a:pt x="2771447" y="3723887"/>
                    </a:lnTo>
                    <a:lnTo>
                      <a:pt x="2976475" y="3518858"/>
                    </a:lnTo>
                    <a:lnTo>
                      <a:pt x="2976475" y="3328794"/>
                    </a:lnTo>
                    <a:lnTo>
                      <a:pt x="3056021" y="3249248"/>
                    </a:lnTo>
                    <a:lnTo>
                      <a:pt x="3056021" y="346153"/>
                    </a:lnTo>
                    <a:lnTo>
                      <a:pt x="2780113" y="70245"/>
                    </a:lnTo>
                    <a:close/>
                    <a:moveTo>
                      <a:pt x="286327" y="0"/>
                    </a:moveTo>
                    <a:lnTo>
                      <a:pt x="2826327" y="0"/>
                    </a:lnTo>
                    <a:lnTo>
                      <a:pt x="3112654" y="286327"/>
                    </a:lnTo>
                    <a:lnTo>
                      <a:pt x="3112654" y="3299051"/>
                    </a:lnTo>
                    <a:lnTo>
                      <a:pt x="3030104" y="3381601"/>
                    </a:lnTo>
                    <a:lnTo>
                      <a:pt x="3030104" y="3578843"/>
                    </a:lnTo>
                    <a:lnTo>
                      <a:pt x="2817333" y="3791614"/>
                    </a:lnTo>
                    <a:lnTo>
                      <a:pt x="2608248" y="3791614"/>
                    </a:lnTo>
                    <a:lnTo>
                      <a:pt x="2539062" y="3860800"/>
                    </a:lnTo>
                    <a:lnTo>
                      <a:pt x="281709" y="3860800"/>
                    </a:lnTo>
                    <a:lnTo>
                      <a:pt x="0" y="3579091"/>
                    </a:lnTo>
                    <a:lnTo>
                      <a:pt x="0" y="2863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50"/>
              <p:cNvSpPr/>
              <p:nvPr/>
            </p:nvSpPr>
            <p:spPr>
              <a:xfrm>
                <a:off x="3114675" y="4951727"/>
                <a:ext cx="274529" cy="259686"/>
              </a:xfrm>
              <a:custGeom>
                <a:avLst/>
                <a:gdLst>
                  <a:gd name="connsiteX0" fmla="*/ 46078 w 501232"/>
                  <a:gd name="connsiteY0" fmla="*/ 428413 h 474132"/>
                  <a:gd name="connsiteX1" fmla="*/ 278194 w 501232"/>
                  <a:gd name="connsiteY1" fmla="*/ 428413 h 474132"/>
                  <a:gd name="connsiteX2" fmla="*/ 278195 w 501232"/>
                  <a:gd name="connsiteY2" fmla="*/ 428413 h 474132"/>
                  <a:gd name="connsiteX3" fmla="*/ 343105 w 501232"/>
                  <a:gd name="connsiteY3" fmla="*/ 428413 h 474132"/>
                  <a:gd name="connsiteX4" fmla="*/ 297026 w 501232"/>
                  <a:gd name="connsiteY4" fmla="*/ 474132 h 474132"/>
                  <a:gd name="connsiteX5" fmla="*/ 243509 w 501232"/>
                  <a:gd name="connsiteY5" fmla="*/ 474132 h 474132"/>
                  <a:gd name="connsiteX6" fmla="*/ 243508 w 501232"/>
                  <a:gd name="connsiteY6" fmla="*/ 474132 h 474132"/>
                  <a:gd name="connsiteX7" fmla="*/ 0 w 501232"/>
                  <a:gd name="connsiteY7" fmla="*/ 474132 h 474132"/>
                  <a:gd name="connsiteX8" fmla="*/ 455512 w 501232"/>
                  <a:gd name="connsiteY8" fmla="*/ 252478 h 474132"/>
                  <a:gd name="connsiteX9" fmla="*/ 455512 w 501232"/>
                  <a:gd name="connsiteY9" fmla="*/ 316883 h 474132"/>
                  <a:gd name="connsiteX10" fmla="*/ 343105 w 501232"/>
                  <a:gd name="connsiteY10" fmla="*/ 428412 h 474132"/>
                  <a:gd name="connsiteX11" fmla="*/ 278194 w 501232"/>
                  <a:gd name="connsiteY11" fmla="*/ 428412 h 474132"/>
                  <a:gd name="connsiteX12" fmla="*/ 501232 w 501232"/>
                  <a:gd name="connsiteY12" fmla="*/ 0 h 474132"/>
                  <a:gd name="connsiteX13" fmla="*/ 501232 w 501232"/>
                  <a:gd name="connsiteY13" fmla="*/ 222758 h 474132"/>
                  <a:gd name="connsiteX14" fmla="*/ 501232 w 501232"/>
                  <a:gd name="connsiteY14" fmla="*/ 271521 h 474132"/>
                  <a:gd name="connsiteX15" fmla="*/ 455513 w 501232"/>
                  <a:gd name="connsiteY15" fmla="*/ 316883 h 474132"/>
                  <a:gd name="connsiteX16" fmla="*/ 455513 w 501232"/>
                  <a:gd name="connsiteY16" fmla="*/ 252478 h 474132"/>
                  <a:gd name="connsiteX17" fmla="*/ 455513 w 501232"/>
                  <a:gd name="connsiteY17" fmla="*/ 45363 h 47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232" h="474132">
                    <a:moveTo>
                      <a:pt x="46078" y="428413"/>
                    </a:moveTo>
                    <a:lnTo>
                      <a:pt x="278194" y="428413"/>
                    </a:lnTo>
                    <a:lnTo>
                      <a:pt x="278195" y="428413"/>
                    </a:lnTo>
                    <a:lnTo>
                      <a:pt x="343105" y="428413"/>
                    </a:lnTo>
                    <a:lnTo>
                      <a:pt x="297026" y="474132"/>
                    </a:lnTo>
                    <a:lnTo>
                      <a:pt x="243509" y="474132"/>
                    </a:lnTo>
                    <a:lnTo>
                      <a:pt x="243508" y="474132"/>
                    </a:lnTo>
                    <a:lnTo>
                      <a:pt x="0" y="474132"/>
                    </a:lnTo>
                    <a:close/>
                    <a:moveTo>
                      <a:pt x="455512" y="252478"/>
                    </a:moveTo>
                    <a:lnTo>
                      <a:pt x="455512" y="316883"/>
                    </a:lnTo>
                    <a:lnTo>
                      <a:pt x="343105" y="428412"/>
                    </a:lnTo>
                    <a:lnTo>
                      <a:pt x="278194" y="428412"/>
                    </a:lnTo>
                    <a:close/>
                    <a:moveTo>
                      <a:pt x="501232" y="0"/>
                    </a:moveTo>
                    <a:lnTo>
                      <a:pt x="501232" y="222758"/>
                    </a:lnTo>
                    <a:lnTo>
                      <a:pt x="501232" y="271521"/>
                    </a:lnTo>
                    <a:lnTo>
                      <a:pt x="455513" y="316883"/>
                    </a:lnTo>
                    <a:lnTo>
                      <a:pt x="455513" y="252478"/>
                    </a:lnTo>
                    <a:lnTo>
                      <a:pt x="455513" y="4536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left)">
                                      <p:cBhvr>
                                        <p:cTn id="7" dur="500"/>
                                        <p:tgtEl>
                                          <p:spTgt spid="40"/>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wipe(left)">
                                      <p:cBhvr>
                                        <p:cTn id="11" dur="500"/>
                                        <p:tgtEl>
                                          <p:spTgt spid="41"/>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44"/>
                                        </p:tgtEl>
                                        <p:attrNameLst>
                                          <p:attrName>style.visibility</p:attrName>
                                        </p:attrNameLst>
                                      </p:cBhvr>
                                      <p:to>
                                        <p:strVal val="visible"/>
                                      </p:to>
                                    </p:set>
                                    <p:animEffect transition="in" filter="wipe(left)">
                                      <p:cBhvr>
                                        <p:cTn id="1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41"/>
          <p:cNvSpPr/>
          <p:nvPr/>
        </p:nvSpPr>
        <p:spPr>
          <a:xfrm>
            <a:off x="3988012" y="775598"/>
            <a:ext cx="6775782" cy="6017032"/>
          </a:xfrm>
          <a:prstGeom prst="rect">
            <a:avLst/>
          </a:prstGeom>
        </p:spPr>
        <p:txBody>
          <a:bodyPr wrap="square">
            <a:spAutoFit/>
          </a:bodyPr>
          <a:lstStyle/>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实现按位置取元素</a:t>
            </a:r>
            <a:endParaRPr lang="zh-CN" altLang="en-US"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bool  </a:t>
            </a:r>
            <a:r>
              <a:rPr lang="en-US" altLang="zh-CN" sz="2200" dirty="0" err="1">
                <a:latin typeface="Times New Roman" panose="02020603050405020304" pitchFamily="18" charset="0"/>
                <a:cs typeface="Times New Roman" panose="02020603050405020304" pitchFamily="18" charset="0"/>
              </a:rPr>
              <a:t>LinkList</a:t>
            </a:r>
            <a:r>
              <a:rPr lang="en-US" altLang="zh-CN" sz="2200" dirty="0">
                <a:latin typeface="Times New Roman" panose="02020603050405020304" pitchFamily="18" charset="0"/>
                <a:cs typeface="Times New Roman" panose="02020603050405020304" pitchFamily="18" charset="0"/>
              </a:rPr>
              <a:t>&lt;T&gt;::</a:t>
            </a:r>
            <a:r>
              <a:rPr lang="en-US" altLang="zh-CN" sz="2200" dirty="0" err="1">
                <a:latin typeface="Times New Roman" panose="02020603050405020304" pitchFamily="18" charset="0"/>
                <a:cs typeface="Times New Roman" panose="02020603050405020304" pitchFamily="18" charset="0"/>
              </a:rPr>
              <a:t>GetData</a:t>
            </a:r>
            <a:r>
              <a:rPr lang="en-US" altLang="zh-CN" sz="2200" dirty="0">
                <a:latin typeface="Times New Roman" panose="02020603050405020304" pitchFamily="18" charset="0"/>
                <a:cs typeface="Times New Roman" panose="02020603050405020304" pitchFamily="18" charset="0"/>
              </a:rPr>
              <a:t>(int </a:t>
            </a:r>
            <a:r>
              <a:rPr lang="en-US" altLang="zh-CN" sz="2200" dirty="0" err="1">
                <a:latin typeface="Times New Roman" panose="02020603050405020304" pitchFamily="18" charset="0"/>
                <a:cs typeface="Times New Roman" panose="02020603050405020304" pitchFamily="18" charset="0"/>
              </a:rPr>
              <a:t>k,T</a:t>
            </a:r>
            <a:r>
              <a:rPr lang="en-US" altLang="zh-CN" sz="2200" dirty="0">
                <a:latin typeface="Times New Roman" panose="02020603050405020304" pitchFamily="18" charset="0"/>
                <a:cs typeface="Times New Roman" panose="02020603050405020304" pitchFamily="18" charset="0"/>
              </a:rPr>
              <a:t>&amp; x)</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LinkNode</a:t>
            </a:r>
            <a:r>
              <a:rPr lang="en-US" altLang="zh-CN" sz="2200" dirty="0">
                <a:latin typeface="Times New Roman" panose="02020603050405020304" pitchFamily="18" charset="0"/>
                <a:cs typeface="Times New Roman" panose="02020603050405020304" pitchFamily="18" charset="0"/>
              </a:rPr>
              <a:t>&lt;T&gt; *p=head-&gt;next;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int index=1;</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if (k&lt;1||k&gt;</a:t>
            </a:r>
            <a:r>
              <a:rPr lang="en-US" altLang="zh-CN" sz="2200" dirty="0" err="1">
                <a:latin typeface="Times New Roman" panose="02020603050405020304" pitchFamily="18" charset="0"/>
                <a:cs typeface="Times New Roman" panose="02020603050405020304" pitchFamily="18" charset="0"/>
              </a:rPr>
              <a:t>GetLength</a:t>
            </a: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return false;</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while (p!=NULL &amp;&amp; index&lt;k)</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	index++;</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p=p-&gt;next;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if (p==NULL)</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return false;</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else</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	x=p-&gt;data; </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return true;</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p:txBody>
      </p:sp>
      <p:grpSp>
        <p:nvGrpSpPr>
          <p:cNvPr id="3" name="组合 5"/>
          <p:cNvGrpSpPr/>
          <p:nvPr/>
        </p:nvGrpSpPr>
        <p:grpSpPr>
          <a:xfrm>
            <a:off x="549002" y="555626"/>
            <a:ext cx="3422108" cy="876848"/>
            <a:chOff x="326687" y="247818"/>
            <a:chExt cx="4861582" cy="725466"/>
          </a:xfrm>
        </p:grpSpPr>
        <p:sp>
          <p:nvSpPr>
            <p:cNvPr id="4" name="文本框 7"/>
            <p:cNvSpPr txBox="1"/>
            <p:nvPr/>
          </p:nvSpPr>
          <p:spPr bwMode="auto">
            <a:xfrm>
              <a:off x="399105" y="412399"/>
              <a:ext cx="478916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单向链表的实现</a:t>
              </a:r>
              <a:endParaRPr lang="zh-CN" altLang="en-US" sz="2400" kern="0" dirty="0">
                <a:solidFill>
                  <a:srgbClr val="0070C0"/>
                </a:solidFill>
                <a:latin typeface="+mn-ea"/>
              </a:endParaRPr>
            </a:p>
          </p:txBody>
        </p:sp>
        <p:grpSp>
          <p:nvGrpSpPr>
            <p:cNvPr id="5" name="组合 8"/>
            <p:cNvGrpSpPr/>
            <p:nvPr/>
          </p:nvGrpSpPr>
          <p:grpSpPr>
            <a:xfrm>
              <a:off x="326687" y="247818"/>
              <a:ext cx="4861582" cy="725466"/>
              <a:chOff x="326687" y="247818"/>
              <a:chExt cx="4861582" cy="725466"/>
            </a:xfrm>
          </p:grpSpPr>
          <p:grpSp>
            <p:nvGrpSpPr>
              <p:cNvPr id="6" name="组合 9"/>
              <p:cNvGrpSpPr/>
              <p:nvPr/>
            </p:nvGrpSpPr>
            <p:grpSpPr>
              <a:xfrm>
                <a:off x="349799" y="247818"/>
                <a:ext cx="4791980" cy="261575"/>
                <a:chOff x="349799" y="247818"/>
                <a:chExt cx="4791980" cy="261575"/>
              </a:xfrm>
            </p:grpSpPr>
            <p:cxnSp>
              <p:nvCxnSpPr>
                <p:cNvPr id="21"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5"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26"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7" name="组合 10"/>
              <p:cNvGrpSpPr/>
              <p:nvPr/>
            </p:nvGrpSpPr>
            <p:grpSpPr>
              <a:xfrm>
                <a:off x="349799" y="711709"/>
                <a:ext cx="4815092" cy="261575"/>
                <a:chOff x="358852" y="925118"/>
                <a:chExt cx="4815092" cy="261575"/>
              </a:xfrm>
            </p:grpSpPr>
            <p:cxnSp>
              <p:nvCxnSpPr>
                <p:cNvPr id="14"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9"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0"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8" name="组合 11"/>
              <p:cNvGrpSpPr/>
              <p:nvPr/>
            </p:nvGrpSpPr>
            <p:grpSpPr>
              <a:xfrm>
                <a:off x="5138963" y="489126"/>
                <a:ext cx="49306" cy="329693"/>
                <a:chOff x="5138963" y="489126"/>
                <a:chExt cx="49306" cy="329693"/>
              </a:xfrm>
            </p:grpSpPr>
            <p:sp>
              <p:nvSpPr>
                <p:cNvPr id="12"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3"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9" name="组合 12"/>
              <p:cNvGrpSpPr/>
              <p:nvPr/>
            </p:nvGrpSpPr>
            <p:grpSpPr>
              <a:xfrm>
                <a:off x="326687" y="399838"/>
                <a:ext cx="49306" cy="329693"/>
                <a:chOff x="5138963" y="489126"/>
                <a:chExt cx="49306" cy="329693"/>
              </a:xfrm>
            </p:grpSpPr>
            <p:sp>
              <p:nvSpPr>
                <p:cNvPr id="10"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41"/>
          <p:cNvSpPr/>
          <p:nvPr/>
        </p:nvSpPr>
        <p:spPr>
          <a:xfrm>
            <a:off x="3971110" y="383635"/>
            <a:ext cx="8159930" cy="6350456"/>
          </a:xfrm>
          <a:prstGeom prst="rect">
            <a:avLst/>
          </a:prstGeom>
        </p:spPr>
        <p:txBody>
          <a:bodyPr wrap="square">
            <a:spAutoFit/>
          </a:bodyPr>
          <a:lstStyle/>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实现插入新数据元</a:t>
            </a:r>
            <a:r>
              <a:rPr lang="zh-CN" altLang="en-US" sz="2200" dirty="0" smtClean="0">
                <a:latin typeface="Times New Roman" panose="02020603050405020304" pitchFamily="18" charset="0"/>
                <a:cs typeface="Times New Roman" panose="02020603050405020304" pitchFamily="18" charset="0"/>
              </a:rPr>
              <a:t>素</a:t>
            </a:r>
            <a:endParaRPr lang="zh-CN" altLang="en-US"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smtClean="0">
                <a:latin typeface="Times New Roman" panose="02020603050405020304" pitchFamily="18" charset="0"/>
                <a:cs typeface="Times New Roman" panose="02020603050405020304" pitchFamily="18" charset="0"/>
              </a:rPr>
              <a:t>template&lt;class </a:t>
            </a:r>
            <a:r>
              <a:rPr lang="en-US" altLang="zh-CN" sz="2200" dirty="0">
                <a:latin typeface="Times New Roman" panose="02020603050405020304" pitchFamily="18" charset="0"/>
                <a:cs typeface="Times New Roman" panose="02020603050405020304" pitchFamily="18" charset="0"/>
              </a:rPr>
              <a:t>T&gt;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err="1">
                <a:latin typeface="Times New Roman" panose="02020603050405020304" pitchFamily="18" charset="0"/>
                <a:cs typeface="Times New Roman" panose="02020603050405020304" pitchFamily="18" charset="0"/>
              </a:rPr>
              <a:t>LinkList</a:t>
            </a:r>
            <a:r>
              <a:rPr lang="en-US" altLang="zh-CN" sz="2200" dirty="0">
                <a:latin typeface="Times New Roman" panose="02020603050405020304" pitchFamily="18" charset="0"/>
                <a:cs typeface="Times New Roman" panose="02020603050405020304" pitchFamily="18" charset="0"/>
              </a:rPr>
              <a:t>&lt;T&gt;&amp; </a:t>
            </a:r>
            <a:r>
              <a:rPr lang="en-US" altLang="zh-CN" sz="2200" dirty="0" err="1">
                <a:latin typeface="Times New Roman" panose="02020603050405020304" pitchFamily="18" charset="0"/>
                <a:cs typeface="Times New Roman" panose="02020603050405020304" pitchFamily="18" charset="0"/>
              </a:rPr>
              <a:t>LinkList</a:t>
            </a:r>
            <a:r>
              <a:rPr lang="en-US" altLang="zh-CN" sz="2200" dirty="0">
                <a:latin typeface="Times New Roman" panose="02020603050405020304" pitchFamily="18" charset="0"/>
                <a:cs typeface="Times New Roman" panose="02020603050405020304" pitchFamily="18" charset="0"/>
              </a:rPr>
              <a:t>&lt;T&gt;::Insert(int </a:t>
            </a:r>
            <a:r>
              <a:rPr lang="en-US" altLang="zh-CN" sz="2200" dirty="0" err="1">
                <a:latin typeface="Times New Roman" panose="02020603050405020304" pitchFamily="18" charset="0"/>
                <a:cs typeface="Times New Roman" panose="02020603050405020304" pitchFamily="18" charset="0"/>
              </a:rPr>
              <a:t>k,const</a:t>
            </a:r>
            <a:r>
              <a:rPr lang="en-US" altLang="zh-CN" sz="2200" dirty="0">
                <a:latin typeface="Times New Roman" panose="02020603050405020304" pitchFamily="18" charset="0"/>
                <a:cs typeface="Times New Roman" panose="02020603050405020304" pitchFamily="18" charset="0"/>
              </a:rPr>
              <a:t> T&amp; x)</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LinkNode</a:t>
            </a:r>
            <a:r>
              <a:rPr lang="en-US" altLang="zh-CN" sz="2200" dirty="0">
                <a:latin typeface="Times New Roman" panose="02020603050405020304" pitchFamily="18" charset="0"/>
                <a:cs typeface="Times New Roman" panose="02020603050405020304" pitchFamily="18" charset="0"/>
              </a:rPr>
              <a:t>&lt;T&gt; *p=head;		</a:t>
            </a:r>
            <a:r>
              <a:rPr lang="en-US" altLang="zh-CN" sz="2200" dirty="0" smtClean="0">
                <a:latin typeface="Times New Roman" panose="02020603050405020304" pitchFamily="18" charset="0"/>
                <a:cs typeface="Times New Roman" panose="02020603050405020304" pitchFamily="18" charset="0"/>
              </a:rPr>
              <a:t>//</a:t>
            </a:r>
            <a:r>
              <a:rPr lang="en-US" altLang="zh-CN" sz="2200" dirty="0">
                <a:latin typeface="Times New Roman" panose="02020603050405020304" pitchFamily="18" charset="0"/>
                <a:cs typeface="Times New Roman" panose="02020603050405020304" pitchFamily="18" charset="0"/>
              </a:rPr>
              <a:t>p</a:t>
            </a:r>
            <a:r>
              <a:rPr lang="zh-CN" altLang="en-US" sz="2200" dirty="0">
                <a:latin typeface="Times New Roman" panose="02020603050405020304" pitchFamily="18" charset="0"/>
                <a:cs typeface="Times New Roman" panose="02020603050405020304" pitchFamily="18" charset="0"/>
              </a:rPr>
              <a:t>指向头结点</a:t>
            </a:r>
            <a:endParaRPr lang="zh-CN" altLang="en-US"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zh-CN" altLang="en-US"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LinkNode</a:t>
            </a:r>
            <a:r>
              <a:rPr lang="en-US" altLang="zh-CN" sz="2200" dirty="0">
                <a:latin typeface="Times New Roman" panose="02020603050405020304" pitchFamily="18" charset="0"/>
                <a:cs typeface="Times New Roman" panose="02020603050405020304" pitchFamily="18" charset="0"/>
              </a:rPr>
              <a:t>&lt;T&gt; *</a:t>
            </a:r>
            <a:r>
              <a:rPr lang="en-US" altLang="zh-CN" sz="2200" dirty="0" err="1">
                <a:latin typeface="Times New Roman" panose="02020603050405020304" pitchFamily="18" charset="0"/>
                <a:cs typeface="Times New Roman" panose="02020603050405020304" pitchFamily="18" charset="0"/>
              </a:rPr>
              <a:t>newNode</a:t>
            </a:r>
            <a:r>
              <a:rPr lang="en-US" altLang="zh-CN" sz="2200" dirty="0">
                <a:latin typeface="Times New Roman" panose="02020603050405020304" pitchFamily="18" charset="0"/>
                <a:cs typeface="Times New Roman" panose="02020603050405020304" pitchFamily="18" charset="0"/>
              </a:rPr>
              <a:t>=new </a:t>
            </a:r>
            <a:r>
              <a:rPr lang="en-US" altLang="zh-CN" sz="2200" dirty="0" err="1">
                <a:latin typeface="Times New Roman" panose="02020603050405020304" pitchFamily="18" charset="0"/>
                <a:cs typeface="Times New Roman" panose="02020603050405020304" pitchFamily="18" charset="0"/>
              </a:rPr>
              <a:t>LinkNode</a:t>
            </a:r>
            <a:r>
              <a:rPr lang="en-US" altLang="zh-CN" sz="2200" dirty="0">
                <a:latin typeface="Times New Roman" panose="02020603050405020304" pitchFamily="18" charset="0"/>
                <a:cs typeface="Times New Roman" panose="02020603050405020304" pitchFamily="18" charset="0"/>
              </a:rPr>
              <a:t>&lt;T&gt;;	</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r>
              <a:rPr lang="en-US" altLang="zh-CN" sz="2200" dirty="0" smtClean="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创建待插入的新结点</a:t>
            </a:r>
            <a:endParaRPr lang="zh-CN" altLang="en-US"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zh-CN" altLang="en-US"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newNode</a:t>
            </a:r>
            <a:r>
              <a:rPr lang="en-US" altLang="zh-CN" sz="2200" dirty="0">
                <a:latin typeface="Times New Roman" panose="02020603050405020304" pitchFamily="18" charset="0"/>
                <a:cs typeface="Times New Roman" panose="02020603050405020304" pitchFamily="18" charset="0"/>
              </a:rPr>
              <a:t>-&gt;data =x;</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int </a:t>
            </a:r>
            <a:r>
              <a:rPr lang="en-US" altLang="zh-CN" sz="2200" dirty="0" err="1">
                <a:latin typeface="Times New Roman" panose="02020603050405020304" pitchFamily="18" charset="0"/>
                <a:cs typeface="Times New Roman" panose="02020603050405020304" pitchFamily="18" charset="0"/>
              </a:rPr>
              <a:t>len</a:t>
            </a:r>
            <a:r>
              <a:rPr lang="en-US" altLang="zh-CN" sz="2200" dirty="0">
                <a:latin typeface="Times New Roman" panose="02020603050405020304" pitchFamily="18" charset="0"/>
                <a:cs typeface="Times New Roman" panose="02020603050405020304" pitchFamily="18" charset="0"/>
              </a:rPr>
              <a:t>=</a:t>
            </a:r>
            <a:r>
              <a:rPr lang="en-US" altLang="zh-CN" sz="2200" dirty="0" err="1">
                <a:latin typeface="Times New Roman" panose="02020603050405020304" pitchFamily="18" charset="0"/>
                <a:cs typeface="Times New Roman" panose="02020603050405020304" pitchFamily="18" charset="0"/>
              </a:rPr>
              <a:t>GetLength</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if ( k&lt;1 || k&gt;len+1 )		</a:t>
            </a:r>
            <a:r>
              <a:rPr lang="en-US" altLang="zh-CN" sz="2200" dirty="0" smtClean="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插入新元素的位置错误</a:t>
            </a:r>
            <a:endParaRPr lang="zh-CN" altLang="en-US"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zh-CN" altLang="en-US"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cout</a:t>
            </a:r>
            <a:r>
              <a:rPr lang="en-US" altLang="zh-CN" sz="2200" dirty="0">
                <a:latin typeface="Times New Roman" panose="02020603050405020304" pitchFamily="18" charset="0"/>
                <a:cs typeface="Times New Roman" panose="02020603050405020304" pitchFamily="18" charset="0"/>
              </a:rPr>
              <a:t>&lt;&lt;"</a:t>
            </a:r>
            <a:r>
              <a:rPr lang="zh-CN" altLang="en-US" sz="2200" dirty="0">
                <a:latin typeface="Times New Roman" panose="02020603050405020304" pitchFamily="18" charset="0"/>
                <a:cs typeface="Times New Roman" panose="02020603050405020304" pitchFamily="18" charset="0"/>
              </a:rPr>
              <a:t>元素下标越界，添加元素失败</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else</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for( int </a:t>
            </a:r>
            <a:r>
              <a:rPr lang="en-US" altLang="zh-CN" sz="2200" dirty="0" err="1">
                <a:latin typeface="Times New Roman" panose="02020603050405020304" pitchFamily="18" charset="0"/>
                <a:cs typeface="Times New Roman" panose="02020603050405020304" pitchFamily="18" charset="0"/>
              </a:rPr>
              <a:t>i</a:t>
            </a:r>
            <a:r>
              <a:rPr lang="en-US" altLang="zh-CN" sz="2200" dirty="0">
                <a:latin typeface="Times New Roman" panose="02020603050405020304" pitchFamily="18" charset="0"/>
                <a:cs typeface="Times New Roman" panose="02020603050405020304" pitchFamily="18" charset="0"/>
              </a:rPr>
              <a:t>=1;i&lt;</a:t>
            </a:r>
            <a:r>
              <a:rPr lang="en-US" altLang="zh-CN" sz="2200" dirty="0" err="1">
                <a:latin typeface="Times New Roman" panose="02020603050405020304" pitchFamily="18" charset="0"/>
                <a:cs typeface="Times New Roman" panose="02020603050405020304" pitchFamily="18" charset="0"/>
              </a:rPr>
              <a:t>k;i</a:t>
            </a: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p=p-&gt;next;	</a:t>
            </a:r>
            <a:r>
              <a:rPr lang="en-US" altLang="zh-CN" sz="2200" dirty="0" smtClean="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将</a:t>
            </a:r>
            <a:r>
              <a:rPr lang="en-US" altLang="zh-CN" sz="2200" dirty="0">
                <a:latin typeface="Times New Roman" panose="02020603050405020304" pitchFamily="18" charset="0"/>
                <a:cs typeface="Times New Roman" panose="02020603050405020304" pitchFamily="18" charset="0"/>
              </a:rPr>
              <a:t>p</a:t>
            </a:r>
            <a:r>
              <a:rPr lang="zh-CN" altLang="en-US" sz="2200" dirty="0">
                <a:latin typeface="Times New Roman" panose="02020603050405020304" pitchFamily="18" charset="0"/>
                <a:cs typeface="Times New Roman" panose="02020603050405020304" pitchFamily="18" charset="0"/>
              </a:rPr>
              <a:t>移动到</a:t>
            </a:r>
            <a:r>
              <a:rPr lang="zh-CN" altLang="en-US" sz="2200" dirty="0" smtClean="0">
                <a:latin typeface="Times New Roman" panose="02020603050405020304" pitchFamily="18" charset="0"/>
                <a:cs typeface="Times New Roman" panose="02020603050405020304" pitchFamily="18" charset="0"/>
              </a:rPr>
              <a:t>第</a:t>
            </a:r>
            <a:r>
              <a:rPr lang="en-US" altLang="zh-CN" sz="2200" dirty="0" smtClean="0">
                <a:latin typeface="Times New Roman" panose="02020603050405020304" pitchFamily="18" charset="0"/>
                <a:cs typeface="Times New Roman" panose="02020603050405020304" pitchFamily="18" charset="0"/>
              </a:rPr>
              <a:t>k-1</a:t>
            </a:r>
            <a:r>
              <a:rPr lang="zh-CN" altLang="en-US" sz="2200" dirty="0">
                <a:latin typeface="Times New Roman" panose="02020603050405020304" pitchFamily="18" charset="0"/>
                <a:cs typeface="Times New Roman" panose="02020603050405020304" pitchFamily="18" charset="0"/>
              </a:rPr>
              <a:t>个结点</a:t>
            </a:r>
            <a:endParaRPr lang="zh-CN" altLang="en-US"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zh-CN" altLang="en-US"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newNode</a:t>
            </a:r>
            <a:r>
              <a:rPr lang="en-US" altLang="zh-CN" sz="2200" dirty="0">
                <a:latin typeface="Times New Roman" panose="02020603050405020304" pitchFamily="18" charset="0"/>
                <a:cs typeface="Times New Roman" panose="02020603050405020304" pitchFamily="18" charset="0"/>
              </a:rPr>
              <a:t>-&gt;next=p-&gt;next</a:t>
            </a:r>
            <a:r>
              <a:rPr lang="en-US" altLang="zh-CN" sz="2200" dirty="0" smtClean="0">
                <a:latin typeface="Times New Roman" panose="02020603050405020304" pitchFamily="18" charset="0"/>
                <a:cs typeface="Times New Roman" panose="02020603050405020304" pitchFamily="18" charset="0"/>
              </a:rPr>
              <a:t>; //</a:t>
            </a:r>
            <a:r>
              <a:rPr lang="zh-CN" altLang="en-US" sz="2200" dirty="0" smtClean="0">
                <a:latin typeface="Times New Roman" panose="02020603050405020304" pitchFamily="18" charset="0"/>
                <a:cs typeface="Times New Roman" panose="02020603050405020304" pitchFamily="18" charset="0"/>
              </a:rPr>
              <a:t>在</a:t>
            </a:r>
            <a:r>
              <a:rPr lang="en-US" altLang="zh-CN" sz="2200" dirty="0" smtClean="0">
                <a:latin typeface="Times New Roman" panose="02020603050405020304" pitchFamily="18" charset="0"/>
                <a:cs typeface="Times New Roman" panose="02020603050405020304" pitchFamily="18" charset="0"/>
              </a:rPr>
              <a:t>k</a:t>
            </a:r>
            <a:r>
              <a:rPr lang="zh-CN" altLang="en-US" sz="2200" dirty="0" smtClean="0">
                <a:latin typeface="Times New Roman" panose="02020603050405020304" pitchFamily="18" charset="0"/>
                <a:cs typeface="Times New Roman" panose="02020603050405020304" pitchFamily="18" charset="0"/>
              </a:rPr>
              <a:t>处</a:t>
            </a:r>
            <a:r>
              <a:rPr lang="zh-CN" altLang="en-US" sz="2200" dirty="0">
                <a:latin typeface="Times New Roman" panose="02020603050405020304" pitchFamily="18" charset="0"/>
                <a:cs typeface="Times New Roman" panose="02020603050405020304" pitchFamily="18" charset="0"/>
              </a:rPr>
              <a:t>插入新结点</a:t>
            </a:r>
            <a:endParaRPr lang="zh-CN" altLang="en-US"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zh-CN" altLang="en-US" sz="2200" dirty="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p-&gt;next =</a:t>
            </a:r>
            <a:r>
              <a:rPr lang="en-US" altLang="zh-CN" sz="2200" dirty="0" err="1">
                <a:latin typeface="Times New Roman" panose="02020603050405020304" pitchFamily="18" charset="0"/>
                <a:cs typeface="Times New Roman" panose="02020603050405020304" pitchFamily="18" charset="0"/>
              </a:rPr>
              <a:t>newNode</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return *this;</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p:txBody>
      </p:sp>
      <p:grpSp>
        <p:nvGrpSpPr>
          <p:cNvPr id="3" name="组合 5"/>
          <p:cNvGrpSpPr/>
          <p:nvPr/>
        </p:nvGrpSpPr>
        <p:grpSpPr>
          <a:xfrm>
            <a:off x="549002" y="555626"/>
            <a:ext cx="3422108" cy="876848"/>
            <a:chOff x="326687" y="247818"/>
            <a:chExt cx="4861582" cy="725466"/>
          </a:xfrm>
        </p:grpSpPr>
        <p:sp>
          <p:nvSpPr>
            <p:cNvPr id="4" name="文本框 7"/>
            <p:cNvSpPr txBox="1"/>
            <p:nvPr/>
          </p:nvSpPr>
          <p:spPr bwMode="auto">
            <a:xfrm>
              <a:off x="399105" y="412399"/>
              <a:ext cx="478916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单向链表的实现</a:t>
              </a:r>
              <a:endParaRPr lang="zh-CN" altLang="en-US" sz="2400" kern="0" dirty="0">
                <a:solidFill>
                  <a:srgbClr val="0070C0"/>
                </a:solidFill>
                <a:latin typeface="+mn-ea"/>
              </a:endParaRPr>
            </a:p>
          </p:txBody>
        </p:sp>
        <p:grpSp>
          <p:nvGrpSpPr>
            <p:cNvPr id="5" name="组合 8"/>
            <p:cNvGrpSpPr/>
            <p:nvPr/>
          </p:nvGrpSpPr>
          <p:grpSpPr>
            <a:xfrm>
              <a:off x="326687" y="247818"/>
              <a:ext cx="4861582" cy="725466"/>
              <a:chOff x="326687" y="247818"/>
              <a:chExt cx="4861582" cy="725466"/>
            </a:xfrm>
          </p:grpSpPr>
          <p:grpSp>
            <p:nvGrpSpPr>
              <p:cNvPr id="6" name="组合 9"/>
              <p:cNvGrpSpPr/>
              <p:nvPr/>
            </p:nvGrpSpPr>
            <p:grpSpPr>
              <a:xfrm>
                <a:off x="349799" y="247818"/>
                <a:ext cx="4791980" cy="261575"/>
                <a:chOff x="349799" y="247818"/>
                <a:chExt cx="4791980" cy="261575"/>
              </a:xfrm>
            </p:grpSpPr>
            <p:cxnSp>
              <p:nvCxnSpPr>
                <p:cNvPr id="21"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5"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26"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7" name="组合 10"/>
              <p:cNvGrpSpPr/>
              <p:nvPr/>
            </p:nvGrpSpPr>
            <p:grpSpPr>
              <a:xfrm>
                <a:off x="349799" y="711709"/>
                <a:ext cx="4815092" cy="261575"/>
                <a:chOff x="358852" y="925118"/>
                <a:chExt cx="4815092" cy="261575"/>
              </a:xfrm>
            </p:grpSpPr>
            <p:cxnSp>
              <p:nvCxnSpPr>
                <p:cNvPr id="14"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9"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0"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8" name="组合 11"/>
              <p:cNvGrpSpPr/>
              <p:nvPr/>
            </p:nvGrpSpPr>
            <p:grpSpPr>
              <a:xfrm>
                <a:off x="5138963" y="489126"/>
                <a:ext cx="49306" cy="329693"/>
                <a:chOff x="5138963" y="489126"/>
                <a:chExt cx="49306" cy="329693"/>
              </a:xfrm>
            </p:grpSpPr>
            <p:sp>
              <p:nvSpPr>
                <p:cNvPr id="12"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3"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9" name="组合 12"/>
              <p:cNvGrpSpPr/>
              <p:nvPr/>
            </p:nvGrpSpPr>
            <p:grpSpPr>
              <a:xfrm>
                <a:off x="326687" y="399838"/>
                <a:ext cx="49306" cy="329693"/>
                <a:chOff x="5138963" y="489126"/>
                <a:chExt cx="49306" cy="329693"/>
              </a:xfrm>
            </p:grpSpPr>
            <p:sp>
              <p:nvSpPr>
                <p:cNvPr id="10"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41"/>
          <p:cNvSpPr/>
          <p:nvPr/>
        </p:nvSpPr>
        <p:spPr>
          <a:xfrm>
            <a:off x="3935765" y="1064141"/>
            <a:ext cx="8220891" cy="5579989"/>
          </a:xfrm>
          <a:prstGeom prst="rect">
            <a:avLst/>
          </a:prstGeom>
        </p:spPr>
        <p:txBody>
          <a:bodyPr wrap="square">
            <a:spAutoFit/>
          </a:bodyPr>
          <a:lstStyle/>
          <a:p>
            <a:pPr>
              <a:lnSpc>
                <a:spcPct val="80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实现按位置删除</a:t>
            </a:r>
            <a:endParaRPr lang="zh-CN" altLang="en-US"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err="1">
                <a:latin typeface="Times New Roman" panose="02020603050405020304" pitchFamily="18" charset="0"/>
                <a:cs typeface="Times New Roman" panose="02020603050405020304" pitchFamily="18" charset="0"/>
              </a:rPr>
              <a:t>LinkList</a:t>
            </a:r>
            <a:r>
              <a:rPr lang="en-US" altLang="zh-CN" sz="2200" dirty="0">
                <a:latin typeface="Times New Roman" panose="02020603050405020304" pitchFamily="18" charset="0"/>
                <a:cs typeface="Times New Roman" panose="02020603050405020304" pitchFamily="18" charset="0"/>
              </a:rPr>
              <a:t>&lt;T&gt;&amp; </a:t>
            </a:r>
            <a:r>
              <a:rPr lang="en-US" altLang="zh-CN" sz="2200" dirty="0" err="1">
                <a:latin typeface="Times New Roman" panose="02020603050405020304" pitchFamily="18" charset="0"/>
                <a:cs typeface="Times New Roman" panose="02020603050405020304" pitchFamily="18" charset="0"/>
              </a:rPr>
              <a:t>LinkList</a:t>
            </a:r>
            <a:r>
              <a:rPr lang="en-US" altLang="zh-CN" sz="2200" dirty="0">
                <a:latin typeface="Times New Roman" panose="02020603050405020304" pitchFamily="18" charset="0"/>
                <a:cs typeface="Times New Roman" panose="02020603050405020304" pitchFamily="18" charset="0"/>
              </a:rPr>
              <a:t>&lt;T&gt;::</a:t>
            </a:r>
            <a:r>
              <a:rPr lang="en-US" altLang="zh-CN" sz="2200" dirty="0" err="1">
                <a:latin typeface="Times New Roman" panose="02020603050405020304" pitchFamily="18" charset="0"/>
                <a:cs typeface="Times New Roman" panose="02020603050405020304" pitchFamily="18" charset="0"/>
              </a:rPr>
              <a:t>DeleteByIndex</a:t>
            </a:r>
            <a:r>
              <a:rPr lang="en-US" altLang="zh-CN" sz="2200" dirty="0">
                <a:latin typeface="Times New Roman" panose="02020603050405020304" pitchFamily="18" charset="0"/>
                <a:cs typeface="Times New Roman" panose="02020603050405020304" pitchFamily="18" charset="0"/>
              </a:rPr>
              <a:t>(int k, T&amp; x)</a:t>
            </a:r>
            <a:endParaRPr lang="en-US" altLang="zh-CN"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if (</a:t>
            </a:r>
            <a:r>
              <a:rPr lang="en-US" altLang="zh-CN" sz="2200" dirty="0" err="1">
                <a:latin typeface="Times New Roman" panose="02020603050405020304" pitchFamily="18" charset="0"/>
                <a:cs typeface="Times New Roman" panose="02020603050405020304" pitchFamily="18" charset="0"/>
              </a:rPr>
              <a:t>GetData</a:t>
            </a:r>
            <a:r>
              <a:rPr lang="en-US" altLang="zh-CN" sz="2200" dirty="0">
                <a:latin typeface="Times New Roman" panose="02020603050405020304" pitchFamily="18" charset="0"/>
                <a:cs typeface="Times New Roman" panose="02020603050405020304" pitchFamily="18" charset="0"/>
              </a:rPr>
              <a:t>(</a:t>
            </a:r>
            <a:r>
              <a:rPr lang="en-US" altLang="zh-CN" sz="2200" dirty="0" err="1">
                <a:latin typeface="Times New Roman" panose="02020603050405020304" pitchFamily="18" charset="0"/>
                <a:cs typeface="Times New Roman" panose="02020603050405020304" pitchFamily="18" charset="0"/>
              </a:rPr>
              <a:t>k,x</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	</a:t>
            </a:r>
            <a:r>
              <a:rPr lang="en-US" altLang="zh-CN" sz="2200" dirty="0" err="1">
                <a:latin typeface="Times New Roman" panose="02020603050405020304" pitchFamily="18" charset="0"/>
                <a:cs typeface="Times New Roman" panose="02020603050405020304" pitchFamily="18" charset="0"/>
              </a:rPr>
              <a:t>LinkNode</a:t>
            </a:r>
            <a:r>
              <a:rPr lang="en-US" altLang="zh-CN" sz="2200" dirty="0">
                <a:latin typeface="Times New Roman" panose="02020603050405020304" pitchFamily="18" charset="0"/>
                <a:cs typeface="Times New Roman" panose="02020603050405020304" pitchFamily="18" charset="0"/>
              </a:rPr>
              <a:t>&lt;T&gt; *p=head;		//p</a:t>
            </a:r>
            <a:r>
              <a:rPr lang="zh-CN" altLang="en-US" sz="2200" dirty="0">
                <a:latin typeface="Times New Roman" panose="02020603050405020304" pitchFamily="18" charset="0"/>
                <a:cs typeface="Times New Roman" panose="02020603050405020304" pitchFamily="18" charset="0"/>
              </a:rPr>
              <a:t>指向头结点</a:t>
            </a:r>
            <a:endParaRPr lang="zh-CN" altLang="en-US"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zh-CN" altLang="en-US"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LinkNode</a:t>
            </a:r>
            <a:r>
              <a:rPr lang="en-US" altLang="zh-CN" sz="2200" dirty="0">
                <a:latin typeface="Times New Roman" panose="02020603050405020304" pitchFamily="18" charset="0"/>
                <a:cs typeface="Times New Roman" panose="02020603050405020304" pitchFamily="18" charset="0"/>
              </a:rPr>
              <a:t>&lt;T&gt; *q=NULL;	</a:t>
            </a:r>
            <a:r>
              <a:rPr lang="en-US" altLang="zh-CN" sz="2200" dirty="0" smtClean="0">
                <a:latin typeface="Times New Roman" panose="02020603050405020304" pitchFamily="18" charset="0"/>
                <a:cs typeface="Times New Roman" panose="02020603050405020304" pitchFamily="18" charset="0"/>
              </a:rPr>
              <a:t>//</a:t>
            </a:r>
            <a:r>
              <a:rPr lang="en-US" altLang="zh-CN" sz="2200" dirty="0">
                <a:latin typeface="Times New Roman" panose="02020603050405020304" pitchFamily="18" charset="0"/>
                <a:cs typeface="Times New Roman" panose="02020603050405020304" pitchFamily="18" charset="0"/>
              </a:rPr>
              <a:t>q</a:t>
            </a:r>
            <a:r>
              <a:rPr lang="zh-CN" altLang="en-US" sz="2200" dirty="0">
                <a:latin typeface="Times New Roman" panose="02020603050405020304" pitchFamily="18" charset="0"/>
                <a:cs typeface="Times New Roman" panose="02020603050405020304" pitchFamily="18" charset="0"/>
              </a:rPr>
              <a:t>指向空地址</a:t>
            </a:r>
            <a:endParaRPr lang="zh-CN" altLang="en-US"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zh-CN" altLang="en-US" sz="2200" dirty="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for (int </a:t>
            </a:r>
            <a:r>
              <a:rPr lang="en-US" altLang="zh-CN" sz="2200" dirty="0" err="1">
                <a:latin typeface="Times New Roman" panose="02020603050405020304" pitchFamily="18" charset="0"/>
                <a:cs typeface="Times New Roman" panose="02020603050405020304" pitchFamily="18" charset="0"/>
              </a:rPr>
              <a:t>i</a:t>
            </a:r>
            <a:r>
              <a:rPr lang="en-US" altLang="zh-CN" sz="2200" dirty="0">
                <a:latin typeface="Times New Roman" panose="02020603050405020304" pitchFamily="18" charset="0"/>
                <a:cs typeface="Times New Roman" panose="02020603050405020304" pitchFamily="18" charset="0"/>
              </a:rPr>
              <a:t>=1;i&lt;</a:t>
            </a:r>
            <a:r>
              <a:rPr lang="en-US" altLang="zh-CN" sz="2200" dirty="0" err="1">
                <a:latin typeface="Times New Roman" panose="02020603050405020304" pitchFamily="18" charset="0"/>
                <a:cs typeface="Times New Roman" panose="02020603050405020304" pitchFamily="18" charset="0"/>
              </a:rPr>
              <a:t>k;i</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p=p-&gt;next;	//</a:t>
            </a:r>
            <a:r>
              <a:rPr lang="zh-CN" altLang="en-US" sz="2200" dirty="0">
                <a:latin typeface="Times New Roman" panose="02020603050405020304" pitchFamily="18" charset="0"/>
                <a:cs typeface="Times New Roman" panose="02020603050405020304" pitchFamily="18" charset="0"/>
              </a:rPr>
              <a:t>将</a:t>
            </a:r>
            <a:r>
              <a:rPr lang="en-US" altLang="zh-CN" sz="2200" dirty="0">
                <a:latin typeface="Times New Roman" panose="02020603050405020304" pitchFamily="18" charset="0"/>
                <a:cs typeface="Times New Roman" panose="02020603050405020304" pitchFamily="18" charset="0"/>
              </a:rPr>
              <a:t>p</a:t>
            </a:r>
            <a:r>
              <a:rPr lang="zh-CN" altLang="en-US" sz="2200" dirty="0">
                <a:latin typeface="Times New Roman" panose="02020603050405020304" pitchFamily="18" charset="0"/>
                <a:cs typeface="Times New Roman" panose="02020603050405020304" pitchFamily="18" charset="0"/>
              </a:rPr>
              <a:t>指针移动到第</a:t>
            </a:r>
            <a:r>
              <a:rPr lang="en-US" altLang="zh-CN" sz="2200" dirty="0">
                <a:latin typeface="Times New Roman" panose="02020603050405020304" pitchFamily="18" charset="0"/>
                <a:cs typeface="Times New Roman" panose="02020603050405020304" pitchFamily="18" charset="0"/>
              </a:rPr>
              <a:t>k-1</a:t>
            </a:r>
            <a:r>
              <a:rPr lang="zh-CN" altLang="en-US" sz="2200" dirty="0">
                <a:latin typeface="Times New Roman" panose="02020603050405020304" pitchFamily="18" charset="0"/>
                <a:cs typeface="Times New Roman" panose="02020603050405020304" pitchFamily="18" charset="0"/>
              </a:rPr>
              <a:t>个结点</a:t>
            </a:r>
            <a:endParaRPr lang="zh-CN" altLang="en-US"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zh-CN" altLang="en-US" sz="2200" dirty="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q=p-&gt;next;		//q</a:t>
            </a:r>
            <a:r>
              <a:rPr lang="zh-CN" altLang="en-US" sz="2200" dirty="0">
                <a:latin typeface="Times New Roman" panose="02020603050405020304" pitchFamily="18" charset="0"/>
                <a:cs typeface="Times New Roman" panose="02020603050405020304" pitchFamily="18" charset="0"/>
              </a:rPr>
              <a:t>指向待删除的第</a:t>
            </a:r>
            <a:r>
              <a:rPr lang="en-US" altLang="zh-CN" sz="2200" dirty="0">
                <a:latin typeface="Times New Roman" panose="02020603050405020304" pitchFamily="18" charset="0"/>
                <a:cs typeface="Times New Roman" panose="02020603050405020304" pitchFamily="18" charset="0"/>
              </a:rPr>
              <a:t>k</a:t>
            </a:r>
            <a:r>
              <a:rPr lang="zh-CN" altLang="en-US" sz="2200" dirty="0">
                <a:latin typeface="Times New Roman" panose="02020603050405020304" pitchFamily="18" charset="0"/>
                <a:cs typeface="Times New Roman" panose="02020603050405020304" pitchFamily="18" charset="0"/>
              </a:rPr>
              <a:t>个结点</a:t>
            </a:r>
            <a:endParaRPr lang="zh-CN" altLang="en-US"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zh-CN" altLang="en-US" sz="2200" dirty="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p-&gt;next =q-&gt;next;	//</a:t>
            </a:r>
            <a:r>
              <a:rPr lang="zh-CN" altLang="en-US" sz="2200" dirty="0">
                <a:latin typeface="Times New Roman" panose="02020603050405020304" pitchFamily="18" charset="0"/>
                <a:cs typeface="Times New Roman" panose="02020603050405020304" pitchFamily="18" charset="0"/>
              </a:rPr>
              <a:t>将第</a:t>
            </a:r>
            <a:r>
              <a:rPr lang="en-US" altLang="zh-CN" sz="2200" dirty="0">
                <a:latin typeface="Times New Roman" panose="02020603050405020304" pitchFamily="18" charset="0"/>
                <a:cs typeface="Times New Roman" panose="02020603050405020304" pitchFamily="18" charset="0"/>
              </a:rPr>
              <a:t>k</a:t>
            </a:r>
            <a:r>
              <a:rPr lang="zh-CN" altLang="en-US" sz="2200" dirty="0">
                <a:latin typeface="Times New Roman" panose="02020603050405020304" pitchFamily="18" charset="0"/>
                <a:cs typeface="Times New Roman" panose="02020603050405020304" pitchFamily="18" charset="0"/>
              </a:rPr>
              <a:t>个结点从链表中移出</a:t>
            </a:r>
            <a:endParaRPr lang="zh-CN" altLang="en-US"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zh-CN" altLang="en-US" sz="2200" dirty="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delete q;		//</a:t>
            </a:r>
            <a:r>
              <a:rPr lang="zh-CN" altLang="en-US" sz="2200" dirty="0">
                <a:latin typeface="Times New Roman" panose="02020603050405020304" pitchFamily="18" charset="0"/>
                <a:cs typeface="Times New Roman" panose="02020603050405020304" pitchFamily="18" charset="0"/>
              </a:rPr>
              <a:t>物理删除该结点</a:t>
            </a:r>
            <a:endParaRPr lang="zh-CN" altLang="en-US"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zh-CN" altLang="en-US" sz="2200" dirty="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else			</a:t>
            </a:r>
            <a:endParaRPr lang="zh-CN" altLang="en-US"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zh-CN" altLang="en-US"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cout</a:t>
            </a:r>
            <a:r>
              <a:rPr lang="en-US" altLang="zh-CN" sz="2200" dirty="0">
                <a:latin typeface="Times New Roman" panose="02020603050405020304" pitchFamily="18" charset="0"/>
                <a:cs typeface="Times New Roman" panose="02020603050405020304" pitchFamily="18" charset="0"/>
              </a:rPr>
              <a:t>&lt;&lt;"</a:t>
            </a:r>
            <a:r>
              <a:rPr lang="zh-CN" altLang="en-US" sz="2200" dirty="0">
                <a:latin typeface="Times New Roman" panose="02020603050405020304" pitchFamily="18" charset="0"/>
                <a:cs typeface="Times New Roman" panose="02020603050405020304" pitchFamily="18" charset="0"/>
              </a:rPr>
              <a:t>元素下标越界，删除失败</a:t>
            </a:r>
            <a:r>
              <a:rPr lang="en-US" altLang="zh-CN" sz="2200" dirty="0">
                <a:latin typeface="Times New Roman" panose="02020603050405020304" pitchFamily="18" charset="0"/>
                <a:cs typeface="Times New Roman" panose="02020603050405020304" pitchFamily="18" charset="0"/>
              </a:rPr>
              <a:t>\n";</a:t>
            </a:r>
            <a:endParaRPr lang="en-US" altLang="zh-CN"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return *this;</a:t>
            </a:r>
            <a:endParaRPr lang="en-US" altLang="zh-CN"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p:txBody>
      </p:sp>
      <p:grpSp>
        <p:nvGrpSpPr>
          <p:cNvPr id="3" name="组合 5"/>
          <p:cNvGrpSpPr/>
          <p:nvPr/>
        </p:nvGrpSpPr>
        <p:grpSpPr>
          <a:xfrm>
            <a:off x="549002" y="555626"/>
            <a:ext cx="3422108" cy="876848"/>
            <a:chOff x="326687" y="247818"/>
            <a:chExt cx="4861582" cy="725466"/>
          </a:xfrm>
        </p:grpSpPr>
        <p:sp>
          <p:nvSpPr>
            <p:cNvPr id="4" name="文本框 7"/>
            <p:cNvSpPr txBox="1"/>
            <p:nvPr/>
          </p:nvSpPr>
          <p:spPr bwMode="auto">
            <a:xfrm>
              <a:off x="399105" y="412399"/>
              <a:ext cx="478916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单向链表的实现</a:t>
              </a:r>
              <a:endParaRPr lang="zh-CN" altLang="en-US" sz="2400" kern="0" dirty="0">
                <a:solidFill>
                  <a:srgbClr val="0070C0"/>
                </a:solidFill>
                <a:latin typeface="+mn-ea"/>
              </a:endParaRPr>
            </a:p>
          </p:txBody>
        </p:sp>
        <p:grpSp>
          <p:nvGrpSpPr>
            <p:cNvPr id="5" name="组合 8"/>
            <p:cNvGrpSpPr/>
            <p:nvPr/>
          </p:nvGrpSpPr>
          <p:grpSpPr>
            <a:xfrm>
              <a:off x="326687" y="247818"/>
              <a:ext cx="4861582" cy="725466"/>
              <a:chOff x="326687" y="247818"/>
              <a:chExt cx="4861582" cy="725466"/>
            </a:xfrm>
          </p:grpSpPr>
          <p:grpSp>
            <p:nvGrpSpPr>
              <p:cNvPr id="6" name="组合 9"/>
              <p:cNvGrpSpPr/>
              <p:nvPr/>
            </p:nvGrpSpPr>
            <p:grpSpPr>
              <a:xfrm>
                <a:off x="349799" y="247818"/>
                <a:ext cx="4791980" cy="261575"/>
                <a:chOff x="349799" y="247818"/>
                <a:chExt cx="4791980" cy="261575"/>
              </a:xfrm>
            </p:grpSpPr>
            <p:cxnSp>
              <p:nvCxnSpPr>
                <p:cNvPr id="21"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5"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26"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7" name="组合 10"/>
              <p:cNvGrpSpPr/>
              <p:nvPr/>
            </p:nvGrpSpPr>
            <p:grpSpPr>
              <a:xfrm>
                <a:off x="349799" y="711709"/>
                <a:ext cx="4815092" cy="261575"/>
                <a:chOff x="358852" y="925118"/>
                <a:chExt cx="4815092" cy="261575"/>
              </a:xfrm>
            </p:grpSpPr>
            <p:cxnSp>
              <p:nvCxnSpPr>
                <p:cNvPr id="14"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9"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0"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8" name="组合 11"/>
              <p:cNvGrpSpPr/>
              <p:nvPr/>
            </p:nvGrpSpPr>
            <p:grpSpPr>
              <a:xfrm>
                <a:off x="5138963" y="489126"/>
                <a:ext cx="49306" cy="329693"/>
                <a:chOff x="5138963" y="489126"/>
                <a:chExt cx="49306" cy="329693"/>
              </a:xfrm>
            </p:grpSpPr>
            <p:sp>
              <p:nvSpPr>
                <p:cNvPr id="12"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3"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9" name="组合 12"/>
              <p:cNvGrpSpPr/>
              <p:nvPr/>
            </p:nvGrpSpPr>
            <p:grpSpPr>
              <a:xfrm>
                <a:off x="326687" y="399838"/>
                <a:ext cx="49306" cy="329693"/>
                <a:chOff x="5138963" y="489126"/>
                <a:chExt cx="49306" cy="329693"/>
              </a:xfrm>
            </p:grpSpPr>
            <p:sp>
              <p:nvSpPr>
                <p:cNvPr id="10"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41"/>
          <p:cNvSpPr/>
          <p:nvPr/>
        </p:nvSpPr>
        <p:spPr>
          <a:xfrm>
            <a:off x="3988011" y="1430639"/>
            <a:ext cx="6688697" cy="5350183"/>
          </a:xfrm>
          <a:prstGeom prst="rect">
            <a:avLst/>
          </a:prstGeom>
        </p:spPr>
        <p:txBody>
          <a:bodyPr wrap="square">
            <a:spAutoFit/>
          </a:bodyPr>
          <a:lstStyle/>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实现按关键字查找</a:t>
            </a:r>
            <a:endParaRPr lang="zh-CN" altLang="en-US"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int </a:t>
            </a:r>
            <a:r>
              <a:rPr lang="en-US" altLang="zh-CN" sz="2200" dirty="0" err="1">
                <a:latin typeface="Times New Roman" panose="02020603050405020304" pitchFamily="18" charset="0"/>
                <a:cs typeface="Times New Roman" panose="02020603050405020304" pitchFamily="18" charset="0"/>
              </a:rPr>
              <a:t>LinkList</a:t>
            </a:r>
            <a:r>
              <a:rPr lang="en-US" altLang="zh-CN" sz="2200" dirty="0">
                <a:latin typeface="Times New Roman" panose="02020603050405020304" pitchFamily="18" charset="0"/>
                <a:cs typeface="Times New Roman" panose="02020603050405020304" pitchFamily="18" charset="0"/>
              </a:rPr>
              <a:t>&lt;T&gt;::Find(const T&amp; x)</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LinkNode</a:t>
            </a:r>
            <a:r>
              <a:rPr lang="en-US" altLang="zh-CN" sz="2200" dirty="0">
                <a:latin typeface="Times New Roman" panose="02020603050405020304" pitchFamily="18" charset="0"/>
                <a:cs typeface="Times New Roman" panose="02020603050405020304" pitchFamily="18" charset="0"/>
              </a:rPr>
              <a:t>&lt;T&gt; * p=head-&gt;next;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int index=1;</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while (p!=NULL &amp;&amp; p-&gt;data !=x )</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p=p-&gt;next  ;</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index++;</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if(p!=NULL)</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return index;</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else</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return 0;</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p:txBody>
      </p:sp>
      <p:grpSp>
        <p:nvGrpSpPr>
          <p:cNvPr id="3" name="组合 5"/>
          <p:cNvGrpSpPr/>
          <p:nvPr/>
        </p:nvGrpSpPr>
        <p:grpSpPr>
          <a:xfrm>
            <a:off x="549002" y="555626"/>
            <a:ext cx="3422108" cy="876848"/>
            <a:chOff x="326687" y="247818"/>
            <a:chExt cx="4861582" cy="725466"/>
          </a:xfrm>
        </p:grpSpPr>
        <p:sp>
          <p:nvSpPr>
            <p:cNvPr id="4" name="文本框 7"/>
            <p:cNvSpPr txBox="1"/>
            <p:nvPr/>
          </p:nvSpPr>
          <p:spPr bwMode="auto">
            <a:xfrm>
              <a:off x="399105" y="412399"/>
              <a:ext cx="478916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单向链表的实现</a:t>
              </a:r>
              <a:endParaRPr lang="zh-CN" altLang="en-US" sz="2400" kern="0" dirty="0">
                <a:solidFill>
                  <a:srgbClr val="0070C0"/>
                </a:solidFill>
                <a:latin typeface="+mn-ea"/>
              </a:endParaRPr>
            </a:p>
          </p:txBody>
        </p:sp>
        <p:grpSp>
          <p:nvGrpSpPr>
            <p:cNvPr id="5" name="组合 8"/>
            <p:cNvGrpSpPr/>
            <p:nvPr/>
          </p:nvGrpSpPr>
          <p:grpSpPr>
            <a:xfrm>
              <a:off x="326687" y="247818"/>
              <a:ext cx="4861582" cy="725466"/>
              <a:chOff x="326687" y="247818"/>
              <a:chExt cx="4861582" cy="725466"/>
            </a:xfrm>
          </p:grpSpPr>
          <p:grpSp>
            <p:nvGrpSpPr>
              <p:cNvPr id="6" name="组合 9"/>
              <p:cNvGrpSpPr/>
              <p:nvPr/>
            </p:nvGrpSpPr>
            <p:grpSpPr>
              <a:xfrm>
                <a:off x="349799" y="247818"/>
                <a:ext cx="4791980" cy="261575"/>
                <a:chOff x="349799" y="247818"/>
                <a:chExt cx="4791980" cy="261575"/>
              </a:xfrm>
            </p:grpSpPr>
            <p:cxnSp>
              <p:nvCxnSpPr>
                <p:cNvPr id="21"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5"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26"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7" name="组合 10"/>
              <p:cNvGrpSpPr/>
              <p:nvPr/>
            </p:nvGrpSpPr>
            <p:grpSpPr>
              <a:xfrm>
                <a:off x="349799" y="711709"/>
                <a:ext cx="4815092" cy="261575"/>
                <a:chOff x="358852" y="925118"/>
                <a:chExt cx="4815092" cy="261575"/>
              </a:xfrm>
            </p:grpSpPr>
            <p:cxnSp>
              <p:nvCxnSpPr>
                <p:cNvPr id="14"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9"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0"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8" name="组合 11"/>
              <p:cNvGrpSpPr/>
              <p:nvPr/>
            </p:nvGrpSpPr>
            <p:grpSpPr>
              <a:xfrm>
                <a:off x="5138963" y="489126"/>
                <a:ext cx="49306" cy="329693"/>
                <a:chOff x="5138963" y="489126"/>
                <a:chExt cx="49306" cy="329693"/>
              </a:xfrm>
            </p:grpSpPr>
            <p:sp>
              <p:nvSpPr>
                <p:cNvPr id="12"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3"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9" name="组合 12"/>
              <p:cNvGrpSpPr/>
              <p:nvPr/>
            </p:nvGrpSpPr>
            <p:grpSpPr>
              <a:xfrm>
                <a:off x="326687" y="399838"/>
                <a:ext cx="49306" cy="329693"/>
                <a:chOff x="5138963" y="489126"/>
                <a:chExt cx="49306" cy="329693"/>
              </a:xfrm>
            </p:grpSpPr>
            <p:sp>
              <p:nvSpPr>
                <p:cNvPr id="10"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41"/>
          <p:cNvSpPr/>
          <p:nvPr/>
        </p:nvSpPr>
        <p:spPr>
          <a:xfrm>
            <a:off x="4149377" y="1326245"/>
            <a:ext cx="7694279" cy="5416868"/>
          </a:xfrm>
          <a:prstGeom prst="rect">
            <a:avLst/>
          </a:prstGeom>
        </p:spPr>
        <p:txBody>
          <a:bodyPr wrap="square">
            <a:spAutoFit/>
          </a:bodyPr>
          <a:lstStyle/>
          <a:p>
            <a:pPr>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实现按关键字删除</a:t>
            </a:r>
            <a:endParaRPr lang="zh-CN" altLang="en-US" sz="2200" dirty="0">
              <a:latin typeface="Times New Roman" panose="02020603050405020304" pitchFamily="18" charset="0"/>
              <a:cs typeface="Times New Roman" panose="02020603050405020304" pitchFamily="18" charset="0"/>
            </a:endParaRPr>
          </a:p>
          <a:p>
            <a:pPr>
              <a:spcBef>
                <a:spcPts val="600"/>
              </a:spcBef>
              <a:buClr>
                <a:srgbClr val="7030A0"/>
              </a:buClr>
            </a:pPr>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pPr>
              <a:spcBef>
                <a:spcPts val="600"/>
              </a:spcBef>
              <a:buClr>
                <a:srgbClr val="7030A0"/>
              </a:buClr>
            </a:pPr>
            <a:r>
              <a:rPr lang="en-US" altLang="zh-CN" sz="2200" dirty="0" err="1">
                <a:latin typeface="Times New Roman" panose="02020603050405020304" pitchFamily="18" charset="0"/>
                <a:cs typeface="Times New Roman" panose="02020603050405020304" pitchFamily="18" charset="0"/>
              </a:rPr>
              <a:t>LinkList</a:t>
            </a:r>
            <a:r>
              <a:rPr lang="en-US" altLang="zh-CN" sz="2200" dirty="0">
                <a:latin typeface="Times New Roman" panose="02020603050405020304" pitchFamily="18" charset="0"/>
                <a:cs typeface="Times New Roman" panose="02020603050405020304" pitchFamily="18" charset="0"/>
              </a:rPr>
              <a:t>&lt;T&gt;&amp; </a:t>
            </a:r>
            <a:r>
              <a:rPr lang="en-US" altLang="zh-CN" sz="2200" dirty="0" err="1">
                <a:latin typeface="Times New Roman" panose="02020603050405020304" pitchFamily="18" charset="0"/>
                <a:cs typeface="Times New Roman" panose="02020603050405020304" pitchFamily="18" charset="0"/>
              </a:rPr>
              <a:t>LinkList</a:t>
            </a:r>
            <a:r>
              <a:rPr lang="en-US" altLang="zh-CN" sz="2200" dirty="0">
                <a:latin typeface="Times New Roman" panose="02020603050405020304" pitchFamily="18" charset="0"/>
                <a:cs typeface="Times New Roman" panose="02020603050405020304" pitchFamily="18" charset="0"/>
              </a:rPr>
              <a:t>&lt;T&gt;::</a:t>
            </a:r>
            <a:r>
              <a:rPr lang="en-US" altLang="zh-CN" sz="2200" dirty="0" err="1">
                <a:latin typeface="Times New Roman" panose="02020603050405020304" pitchFamily="18" charset="0"/>
                <a:cs typeface="Times New Roman" panose="02020603050405020304" pitchFamily="18" charset="0"/>
              </a:rPr>
              <a:t>DeleteByKey</a:t>
            </a:r>
            <a:r>
              <a:rPr lang="en-US" altLang="zh-CN" sz="2200" dirty="0">
                <a:latin typeface="Times New Roman" panose="02020603050405020304" pitchFamily="18" charset="0"/>
                <a:cs typeface="Times New Roman" panose="02020603050405020304" pitchFamily="18" charset="0"/>
              </a:rPr>
              <a:t>(const T&amp; </a:t>
            </a:r>
            <a:r>
              <a:rPr lang="en-US" altLang="zh-CN" sz="2200" dirty="0" err="1">
                <a:latin typeface="Times New Roman" panose="02020603050405020304" pitchFamily="18" charset="0"/>
                <a:cs typeface="Times New Roman" panose="02020603050405020304" pitchFamily="18" charset="0"/>
              </a:rPr>
              <a:t>x,T</a:t>
            </a:r>
            <a:r>
              <a:rPr lang="en-US" altLang="zh-CN" sz="2200" dirty="0">
                <a:latin typeface="Times New Roman" panose="02020603050405020304" pitchFamily="18" charset="0"/>
                <a:cs typeface="Times New Roman" panose="02020603050405020304" pitchFamily="18" charset="0"/>
              </a:rPr>
              <a:t>&amp; y)</a:t>
            </a:r>
            <a:endParaRPr lang="en-US" altLang="zh-CN" sz="2200" dirty="0">
              <a:latin typeface="Times New Roman" panose="02020603050405020304" pitchFamily="18" charset="0"/>
              <a:cs typeface="Times New Roman" panose="02020603050405020304" pitchFamily="18" charset="0"/>
            </a:endParaRPr>
          </a:p>
          <a:p>
            <a:pPr>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int index=Find(x);	//</a:t>
            </a:r>
            <a:r>
              <a:rPr lang="zh-CN" altLang="en-US" sz="2200" dirty="0">
                <a:latin typeface="Times New Roman" panose="02020603050405020304" pitchFamily="18" charset="0"/>
                <a:cs typeface="Times New Roman" panose="02020603050405020304" pitchFamily="18" charset="0"/>
              </a:rPr>
              <a:t>得到要删除元素的位置</a:t>
            </a:r>
            <a:endParaRPr lang="zh-CN" altLang="en-US" sz="2200" dirty="0">
              <a:latin typeface="Times New Roman" panose="02020603050405020304" pitchFamily="18" charset="0"/>
              <a:cs typeface="Times New Roman" panose="02020603050405020304" pitchFamily="18" charset="0"/>
            </a:endParaRPr>
          </a:p>
          <a:p>
            <a:pPr>
              <a:spcBef>
                <a:spcPts val="600"/>
              </a:spcBef>
              <a:buClr>
                <a:srgbClr val="7030A0"/>
              </a:buClr>
            </a:pPr>
            <a:r>
              <a:rPr lang="zh-CN" altLang="en-US" sz="2200" dirty="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if (index!=0)</a:t>
            </a:r>
            <a:endParaRPr lang="en-US" altLang="zh-CN" sz="2200" dirty="0">
              <a:latin typeface="Times New Roman" panose="02020603050405020304" pitchFamily="18" charset="0"/>
              <a:cs typeface="Times New Roman" panose="02020603050405020304" pitchFamily="18" charset="0"/>
            </a:endParaRPr>
          </a:p>
          <a:p>
            <a:pPr>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return </a:t>
            </a:r>
            <a:r>
              <a:rPr lang="en-US" altLang="zh-CN" sz="2200" dirty="0" err="1">
                <a:latin typeface="Times New Roman" panose="02020603050405020304" pitchFamily="18" charset="0"/>
                <a:cs typeface="Times New Roman" panose="02020603050405020304" pitchFamily="18" charset="0"/>
              </a:rPr>
              <a:t>DeleteByIndex</a:t>
            </a:r>
            <a:r>
              <a:rPr lang="en-US" altLang="zh-CN" sz="2200" dirty="0">
                <a:latin typeface="Times New Roman" panose="02020603050405020304" pitchFamily="18" charset="0"/>
                <a:cs typeface="Times New Roman" panose="02020603050405020304" pitchFamily="18" charset="0"/>
              </a:rPr>
              <a:t>(index, y);</a:t>
            </a:r>
            <a:endParaRPr lang="en-US" altLang="zh-CN" sz="2200" dirty="0">
              <a:latin typeface="Times New Roman" panose="02020603050405020304" pitchFamily="18" charset="0"/>
              <a:cs typeface="Times New Roman" panose="02020603050405020304" pitchFamily="18" charset="0"/>
            </a:endParaRPr>
          </a:p>
          <a:p>
            <a:pPr>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else</a:t>
            </a:r>
            <a:endParaRPr lang="en-US" altLang="zh-CN" sz="2200" dirty="0">
              <a:latin typeface="Times New Roman" panose="02020603050405020304" pitchFamily="18" charset="0"/>
              <a:cs typeface="Times New Roman" panose="02020603050405020304" pitchFamily="18" charset="0"/>
            </a:endParaRPr>
          </a:p>
          <a:p>
            <a:pPr>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cout</a:t>
            </a:r>
            <a:r>
              <a:rPr lang="en-US" altLang="zh-CN" sz="2200" dirty="0">
                <a:latin typeface="Times New Roman" panose="02020603050405020304" pitchFamily="18" charset="0"/>
                <a:cs typeface="Times New Roman" panose="02020603050405020304" pitchFamily="18" charset="0"/>
              </a:rPr>
              <a:t>&lt;&lt;"</a:t>
            </a:r>
            <a:r>
              <a:rPr lang="zh-CN" altLang="en-US" sz="2200" dirty="0">
                <a:latin typeface="Times New Roman" panose="02020603050405020304" pitchFamily="18" charset="0"/>
                <a:cs typeface="Times New Roman" panose="02020603050405020304" pitchFamily="18" charset="0"/>
              </a:rPr>
              <a:t>没有此元素，删除失败</a:t>
            </a:r>
            <a:r>
              <a:rPr lang="en-US" altLang="zh-CN" sz="2200" dirty="0">
                <a:latin typeface="Times New Roman" panose="02020603050405020304" pitchFamily="18" charset="0"/>
                <a:cs typeface="Times New Roman" panose="02020603050405020304" pitchFamily="18" charset="0"/>
              </a:rPr>
              <a:t>\n";</a:t>
            </a:r>
            <a:endParaRPr lang="en-US" altLang="zh-CN" sz="2200" dirty="0">
              <a:latin typeface="Times New Roman" panose="02020603050405020304" pitchFamily="18" charset="0"/>
              <a:cs typeface="Times New Roman" panose="02020603050405020304" pitchFamily="18" charset="0"/>
            </a:endParaRPr>
          </a:p>
          <a:p>
            <a:pPr>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return *this;</a:t>
            </a:r>
            <a:endParaRPr lang="en-US" altLang="zh-CN" sz="2200" dirty="0">
              <a:latin typeface="Times New Roman" panose="02020603050405020304" pitchFamily="18" charset="0"/>
              <a:cs typeface="Times New Roman" panose="02020603050405020304" pitchFamily="18" charset="0"/>
            </a:endParaRPr>
          </a:p>
          <a:p>
            <a:pPr>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p:txBody>
      </p:sp>
      <p:grpSp>
        <p:nvGrpSpPr>
          <p:cNvPr id="3" name="组合 5"/>
          <p:cNvGrpSpPr/>
          <p:nvPr/>
        </p:nvGrpSpPr>
        <p:grpSpPr>
          <a:xfrm>
            <a:off x="549002" y="555626"/>
            <a:ext cx="3422108" cy="876848"/>
            <a:chOff x="326687" y="247818"/>
            <a:chExt cx="4861582" cy="725466"/>
          </a:xfrm>
        </p:grpSpPr>
        <p:sp>
          <p:nvSpPr>
            <p:cNvPr id="4" name="文本框 7"/>
            <p:cNvSpPr txBox="1"/>
            <p:nvPr/>
          </p:nvSpPr>
          <p:spPr bwMode="auto">
            <a:xfrm>
              <a:off x="399105" y="412399"/>
              <a:ext cx="478916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单向链表的实现</a:t>
              </a:r>
              <a:endParaRPr lang="zh-CN" altLang="en-US" sz="2400" kern="0" dirty="0">
                <a:solidFill>
                  <a:srgbClr val="0070C0"/>
                </a:solidFill>
                <a:latin typeface="+mn-ea"/>
              </a:endParaRPr>
            </a:p>
          </p:txBody>
        </p:sp>
        <p:grpSp>
          <p:nvGrpSpPr>
            <p:cNvPr id="5" name="组合 8"/>
            <p:cNvGrpSpPr/>
            <p:nvPr/>
          </p:nvGrpSpPr>
          <p:grpSpPr>
            <a:xfrm>
              <a:off x="326687" y="247818"/>
              <a:ext cx="4861582" cy="725466"/>
              <a:chOff x="326687" y="247818"/>
              <a:chExt cx="4861582" cy="725466"/>
            </a:xfrm>
          </p:grpSpPr>
          <p:grpSp>
            <p:nvGrpSpPr>
              <p:cNvPr id="6" name="组合 9"/>
              <p:cNvGrpSpPr/>
              <p:nvPr/>
            </p:nvGrpSpPr>
            <p:grpSpPr>
              <a:xfrm>
                <a:off x="349799" y="247818"/>
                <a:ext cx="4791980" cy="261575"/>
                <a:chOff x="349799" y="247818"/>
                <a:chExt cx="4791980" cy="261575"/>
              </a:xfrm>
            </p:grpSpPr>
            <p:cxnSp>
              <p:nvCxnSpPr>
                <p:cNvPr id="21"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5"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26"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7" name="组合 10"/>
              <p:cNvGrpSpPr/>
              <p:nvPr/>
            </p:nvGrpSpPr>
            <p:grpSpPr>
              <a:xfrm>
                <a:off x="349799" y="711709"/>
                <a:ext cx="4815092" cy="261575"/>
                <a:chOff x="358852" y="925118"/>
                <a:chExt cx="4815092" cy="261575"/>
              </a:xfrm>
            </p:grpSpPr>
            <p:cxnSp>
              <p:nvCxnSpPr>
                <p:cNvPr id="14"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9"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0"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8" name="组合 11"/>
              <p:cNvGrpSpPr/>
              <p:nvPr/>
            </p:nvGrpSpPr>
            <p:grpSpPr>
              <a:xfrm>
                <a:off x="5138963" y="489126"/>
                <a:ext cx="49306" cy="329693"/>
                <a:chOff x="5138963" y="489126"/>
                <a:chExt cx="49306" cy="329693"/>
              </a:xfrm>
            </p:grpSpPr>
            <p:sp>
              <p:nvSpPr>
                <p:cNvPr id="12"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3"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9" name="组合 12"/>
              <p:cNvGrpSpPr/>
              <p:nvPr/>
            </p:nvGrpSpPr>
            <p:grpSpPr>
              <a:xfrm>
                <a:off x="326687" y="399838"/>
                <a:ext cx="49306" cy="329693"/>
                <a:chOff x="5138963" y="489126"/>
                <a:chExt cx="49306" cy="329693"/>
              </a:xfrm>
            </p:grpSpPr>
            <p:sp>
              <p:nvSpPr>
                <p:cNvPr id="10"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41"/>
          <p:cNvSpPr/>
          <p:nvPr/>
        </p:nvSpPr>
        <p:spPr>
          <a:xfrm>
            <a:off x="3988011" y="866482"/>
            <a:ext cx="6941245" cy="6017032"/>
          </a:xfrm>
          <a:prstGeom prst="rect">
            <a:avLst/>
          </a:prstGeom>
        </p:spPr>
        <p:txBody>
          <a:bodyPr wrap="square">
            <a:spAutoFit/>
          </a:bodyPr>
          <a:lstStyle/>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实现按位置修改元素</a:t>
            </a:r>
            <a:endParaRPr lang="zh-CN" altLang="en-US"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bool </a:t>
            </a:r>
            <a:r>
              <a:rPr lang="en-US" altLang="zh-CN" sz="2200" dirty="0" err="1">
                <a:latin typeface="Times New Roman" panose="02020603050405020304" pitchFamily="18" charset="0"/>
                <a:cs typeface="Times New Roman" panose="02020603050405020304" pitchFamily="18" charset="0"/>
              </a:rPr>
              <a:t>LinkList</a:t>
            </a:r>
            <a:r>
              <a:rPr lang="en-US" altLang="zh-CN" sz="2200" dirty="0">
                <a:latin typeface="Times New Roman" panose="02020603050405020304" pitchFamily="18" charset="0"/>
                <a:cs typeface="Times New Roman" panose="02020603050405020304" pitchFamily="18" charset="0"/>
              </a:rPr>
              <a:t>&lt;T&gt;::</a:t>
            </a:r>
            <a:r>
              <a:rPr lang="en-US" altLang="zh-CN" sz="2200" dirty="0" err="1">
                <a:latin typeface="Times New Roman" panose="02020603050405020304" pitchFamily="18" charset="0"/>
                <a:cs typeface="Times New Roman" panose="02020603050405020304" pitchFamily="18" charset="0"/>
              </a:rPr>
              <a:t>ModifyData</a:t>
            </a:r>
            <a:r>
              <a:rPr lang="en-US" altLang="zh-CN" sz="2200" dirty="0">
                <a:latin typeface="Times New Roman" panose="02020603050405020304" pitchFamily="18" charset="0"/>
                <a:cs typeface="Times New Roman" panose="02020603050405020304" pitchFamily="18" charset="0"/>
              </a:rPr>
              <a:t>(int </a:t>
            </a:r>
            <a:r>
              <a:rPr lang="en-US" altLang="zh-CN" sz="2200" dirty="0" err="1">
                <a:latin typeface="Times New Roman" panose="02020603050405020304" pitchFamily="18" charset="0"/>
                <a:cs typeface="Times New Roman" panose="02020603050405020304" pitchFamily="18" charset="0"/>
              </a:rPr>
              <a:t>k,const</a:t>
            </a:r>
            <a:r>
              <a:rPr lang="en-US" altLang="zh-CN" sz="2200" dirty="0">
                <a:latin typeface="Times New Roman" panose="02020603050405020304" pitchFamily="18" charset="0"/>
                <a:cs typeface="Times New Roman" panose="02020603050405020304" pitchFamily="18" charset="0"/>
              </a:rPr>
              <a:t> T&amp; x)</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LinkNode</a:t>
            </a:r>
            <a:r>
              <a:rPr lang="en-US" altLang="zh-CN" sz="2200" dirty="0">
                <a:latin typeface="Times New Roman" panose="02020603050405020304" pitchFamily="18" charset="0"/>
                <a:cs typeface="Times New Roman" panose="02020603050405020304" pitchFamily="18" charset="0"/>
              </a:rPr>
              <a:t>&lt;T&gt; *p=head-&gt;next;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int index=1;</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if (k&lt;1||k&gt;</a:t>
            </a:r>
            <a:r>
              <a:rPr lang="en-US" altLang="zh-CN" sz="2200" dirty="0" err="1">
                <a:latin typeface="Times New Roman" panose="02020603050405020304" pitchFamily="18" charset="0"/>
                <a:cs typeface="Times New Roman" panose="02020603050405020304" pitchFamily="18" charset="0"/>
              </a:rPr>
              <a:t>GetLength</a:t>
            </a: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return false;</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while (p!=NULL &amp;&amp; index&lt;k)</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	index++;</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p=p-&gt;next;</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if (p==NULL)</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return false;</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else</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	p-&gt;data=x; </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return true;</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a:lnSpc>
                <a:spcPts val="2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p:txBody>
      </p:sp>
      <p:grpSp>
        <p:nvGrpSpPr>
          <p:cNvPr id="3" name="组合 5"/>
          <p:cNvGrpSpPr/>
          <p:nvPr/>
        </p:nvGrpSpPr>
        <p:grpSpPr>
          <a:xfrm>
            <a:off x="549002" y="555626"/>
            <a:ext cx="3422108" cy="876848"/>
            <a:chOff x="326687" y="247818"/>
            <a:chExt cx="4861582" cy="725466"/>
          </a:xfrm>
        </p:grpSpPr>
        <p:sp>
          <p:nvSpPr>
            <p:cNvPr id="4" name="文本框 7"/>
            <p:cNvSpPr txBox="1"/>
            <p:nvPr/>
          </p:nvSpPr>
          <p:spPr bwMode="auto">
            <a:xfrm>
              <a:off x="399105" y="412399"/>
              <a:ext cx="478916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单向链表的实现</a:t>
              </a:r>
              <a:endParaRPr lang="zh-CN" altLang="en-US" sz="2400" kern="0" dirty="0">
                <a:solidFill>
                  <a:srgbClr val="0070C0"/>
                </a:solidFill>
                <a:latin typeface="+mn-ea"/>
              </a:endParaRPr>
            </a:p>
          </p:txBody>
        </p:sp>
        <p:grpSp>
          <p:nvGrpSpPr>
            <p:cNvPr id="5" name="组合 8"/>
            <p:cNvGrpSpPr/>
            <p:nvPr/>
          </p:nvGrpSpPr>
          <p:grpSpPr>
            <a:xfrm>
              <a:off x="326687" y="247818"/>
              <a:ext cx="4861582" cy="725466"/>
              <a:chOff x="326687" y="247818"/>
              <a:chExt cx="4861582" cy="725466"/>
            </a:xfrm>
          </p:grpSpPr>
          <p:grpSp>
            <p:nvGrpSpPr>
              <p:cNvPr id="6" name="组合 9"/>
              <p:cNvGrpSpPr/>
              <p:nvPr/>
            </p:nvGrpSpPr>
            <p:grpSpPr>
              <a:xfrm>
                <a:off x="349799" y="247818"/>
                <a:ext cx="4791980" cy="261575"/>
                <a:chOff x="349799" y="247818"/>
                <a:chExt cx="4791980" cy="261575"/>
              </a:xfrm>
            </p:grpSpPr>
            <p:cxnSp>
              <p:nvCxnSpPr>
                <p:cNvPr id="21"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5"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26"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7" name="组合 10"/>
              <p:cNvGrpSpPr/>
              <p:nvPr/>
            </p:nvGrpSpPr>
            <p:grpSpPr>
              <a:xfrm>
                <a:off x="349799" y="711709"/>
                <a:ext cx="4815092" cy="261575"/>
                <a:chOff x="358852" y="925118"/>
                <a:chExt cx="4815092" cy="261575"/>
              </a:xfrm>
            </p:grpSpPr>
            <p:cxnSp>
              <p:nvCxnSpPr>
                <p:cNvPr id="14"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9"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0"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8" name="组合 11"/>
              <p:cNvGrpSpPr/>
              <p:nvPr/>
            </p:nvGrpSpPr>
            <p:grpSpPr>
              <a:xfrm>
                <a:off x="5138963" y="489126"/>
                <a:ext cx="49306" cy="329693"/>
                <a:chOff x="5138963" y="489126"/>
                <a:chExt cx="49306" cy="329693"/>
              </a:xfrm>
            </p:grpSpPr>
            <p:sp>
              <p:nvSpPr>
                <p:cNvPr id="12"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3"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9" name="组合 12"/>
              <p:cNvGrpSpPr/>
              <p:nvPr/>
            </p:nvGrpSpPr>
            <p:grpSpPr>
              <a:xfrm>
                <a:off x="326687" y="399838"/>
                <a:ext cx="49306" cy="329693"/>
                <a:chOff x="5138963" y="489126"/>
                <a:chExt cx="49306" cy="329693"/>
              </a:xfrm>
            </p:grpSpPr>
            <p:sp>
              <p:nvSpPr>
                <p:cNvPr id="10"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41"/>
          <p:cNvSpPr/>
          <p:nvPr/>
        </p:nvSpPr>
        <p:spPr>
          <a:xfrm>
            <a:off x="4099431" y="930223"/>
            <a:ext cx="7213003" cy="5927777"/>
          </a:xfrm>
          <a:prstGeom prst="rect">
            <a:avLst/>
          </a:prstGeom>
        </p:spPr>
        <p:txBody>
          <a:bodyPr wrap="square">
            <a:spAutoFit/>
          </a:bodyPr>
          <a:lstStyle/>
          <a:p>
            <a:pPr>
              <a:lnSpc>
                <a:spcPct val="80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实现单向链表的输出</a:t>
            </a:r>
            <a:endParaRPr lang="zh-CN" altLang="en-US"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void </a:t>
            </a:r>
            <a:r>
              <a:rPr lang="en-US" altLang="zh-CN" sz="2200" dirty="0" err="1">
                <a:latin typeface="Times New Roman" panose="02020603050405020304" pitchFamily="18" charset="0"/>
                <a:cs typeface="Times New Roman" panose="02020603050405020304" pitchFamily="18" charset="0"/>
              </a:rPr>
              <a:t>LinkList</a:t>
            </a:r>
            <a:r>
              <a:rPr lang="en-US" altLang="zh-CN" sz="2200" dirty="0">
                <a:latin typeface="Times New Roman" panose="02020603050405020304" pitchFamily="18" charset="0"/>
                <a:cs typeface="Times New Roman" panose="02020603050405020304" pitchFamily="18" charset="0"/>
              </a:rPr>
              <a:t>&lt;T&gt;:: </a:t>
            </a:r>
            <a:r>
              <a:rPr lang="en-US" altLang="zh-CN" sz="2200" dirty="0" err="1">
                <a:latin typeface="Times New Roman" panose="02020603050405020304" pitchFamily="18" charset="0"/>
                <a:cs typeface="Times New Roman" panose="02020603050405020304" pitchFamily="18" charset="0"/>
              </a:rPr>
              <a:t>OutPut</a:t>
            </a:r>
            <a:r>
              <a:rPr lang="en-US" altLang="zh-CN" sz="2200" dirty="0">
                <a:latin typeface="Times New Roman" panose="02020603050405020304" pitchFamily="18" charset="0"/>
                <a:cs typeface="Times New Roman" panose="02020603050405020304" pitchFamily="18" charset="0"/>
              </a:rPr>
              <a:t>(</a:t>
            </a:r>
            <a:r>
              <a:rPr lang="en-US" altLang="zh-CN" sz="2200" dirty="0" err="1">
                <a:latin typeface="Times New Roman" panose="02020603050405020304" pitchFamily="18" charset="0"/>
                <a:cs typeface="Times New Roman" panose="02020603050405020304" pitchFamily="18" charset="0"/>
              </a:rPr>
              <a:t>ostream</a:t>
            </a:r>
            <a:r>
              <a:rPr lang="en-US" altLang="zh-CN" sz="2200" dirty="0">
                <a:latin typeface="Times New Roman" panose="02020603050405020304" pitchFamily="18" charset="0"/>
                <a:cs typeface="Times New Roman" panose="02020603050405020304" pitchFamily="18" charset="0"/>
              </a:rPr>
              <a:t>&amp; out) </a:t>
            </a:r>
            <a:endParaRPr lang="en-US" altLang="zh-CN"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LinkNode</a:t>
            </a:r>
            <a:r>
              <a:rPr lang="en-US" altLang="zh-CN" sz="2200" dirty="0">
                <a:latin typeface="Times New Roman" panose="02020603050405020304" pitchFamily="18" charset="0"/>
                <a:cs typeface="Times New Roman" panose="02020603050405020304" pitchFamily="18" charset="0"/>
              </a:rPr>
              <a:t>&lt;T&gt;* p=head-&gt;next;</a:t>
            </a:r>
            <a:endParaRPr lang="en-US" altLang="zh-CN"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while(p!=NULL)</a:t>
            </a:r>
            <a:endParaRPr lang="en-US" altLang="zh-CN"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out&lt;&lt;p-&gt;data &lt;&lt;</a:t>
            </a:r>
            <a:r>
              <a:rPr lang="en-US" altLang="zh-CN" sz="2200" dirty="0" err="1">
                <a:latin typeface="Times New Roman" panose="02020603050405020304" pitchFamily="18" charset="0"/>
                <a:cs typeface="Times New Roman" panose="02020603050405020304" pitchFamily="18" charset="0"/>
              </a:rPr>
              <a:t>endl</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p=p-&gt;next;</a:t>
            </a:r>
            <a:endParaRPr lang="en-US" altLang="zh-CN"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smtClean="0">
                <a:latin typeface="Times New Roman" panose="02020603050405020304" pitchFamily="18" charset="0"/>
                <a:cs typeface="Times New Roman" panose="02020603050405020304" pitchFamily="18" charset="0"/>
              </a:rPr>
              <a:t>}</a:t>
            </a:r>
            <a:endParaRPr lang="en-US" altLang="zh-CN" sz="2200" dirty="0" smtClean="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重载插入运算符</a:t>
            </a:r>
            <a:r>
              <a:rPr lang="en-US" altLang="zh-CN" sz="2200" dirty="0">
                <a:latin typeface="Times New Roman" panose="02020603050405020304" pitchFamily="18" charset="0"/>
                <a:cs typeface="Times New Roman" panose="02020603050405020304" pitchFamily="18" charset="0"/>
              </a:rPr>
              <a:t>&lt;&lt;</a:t>
            </a:r>
            <a:endParaRPr lang="en-US" altLang="zh-CN"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err="1">
                <a:latin typeface="Times New Roman" panose="02020603050405020304" pitchFamily="18" charset="0"/>
                <a:cs typeface="Times New Roman" panose="02020603050405020304" pitchFamily="18" charset="0"/>
              </a:rPr>
              <a:t>ostream</a:t>
            </a:r>
            <a:r>
              <a:rPr lang="en-US" altLang="zh-CN" sz="2200" dirty="0">
                <a:latin typeface="Times New Roman" panose="02020603050405020304" pitchFamily="18" charset="0"/>
                <a:cs typeface="Times New Roman" panose="02020603050405020304" pitchFamily="18" charset="0"/>
              </a:rPr>
              <a:t>&amp; operator&lt;&lt;(</a:t>
            </a:r>
            <a:r>
              <a:rPr lang="en-US" altLang="zh-CN" sz="2200" dirty="0" err="1">
                <a:latin typeface="Times New Roman" panose="02020603050405020304" pitchFamily="18" charset="0"/>
                <a:cs typeface="Times New Roman" panose="02020603050405020304" pitchFamily="18" charset="0"/>
              </a:rPr>
              <a:t>ostream</a:t>
            </a:r>
            <a:r>
              <a:rPr lang="en-US" altLang="zh-CN" sz="2200" dirty="0">
                <a:latin typeface="Times New Roman" panose="02020603050405020304" pitchFamily="18" charset="0"/>
                <a:cs typeface="Times New Roman" panose="02020603050405020304" pitchFamily="18" charset="0"/>
              </a:rPr>
              <a:t>&amp; out, </a:t>
            </a:r>
            <a:r>
              <a:rPr lang="en-US" altLang="zh-CN" sz="2200" dirty="0" err="1">
                <a:latin typeface="Times New Roman" panose="02020603050405020304" pitchFamily="18" charset="0"/>
                <a:cs typeface="Times New Roman" panose="02020603050405020304" pitchFamily="18" charset="0"/>
              </a:rPr>
              <a:t>LinkList</a:t>
            </a:r>
            <a:r>
              <a:rPr lang="en-US" altLang="zh-CN" sz="2200" dirty="0">
                <a:latin typeface="Times New Roman" panose="02020603050405020304" pitchFamily="18" charset="0"/>
                <a:cs typeface="Times New Roman" panose="02020603050405020304" pitchFamily="18" charset="0"/>
              </a:rPr>
              <a:t>&lt;T&gt;&amp; x)</a:t>
            </a:r>
            <a:endParaRPr lang="en-US" altLang="zh-CN"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smtClean="0">
                <a:latin typeface="Times New Roman" panose="02020603050405020304" pitchFamily="18" charset="0"/>
                <a:cs typeface="Times New Roman" panose="02020603050405020304" pitchFamily="18" charset="0"/>
              </a:rPr>
              <a:t>{</a:t>
            </a: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x.OutPut</a:t>
            </a:r>
            <a:r>
              <a:rPr lang="en-US" altLang="zh-CN" sz="2200" dirty="0">
                <a:latin typeface="Times New Roman" panose="02020603050405020304" pitchFamily="18" charset="0"/>
                <a:cs typeface="Times New Roman" panose="02020603050405020304" pitchFamily="18" charset="0"/>
              </a:rPr>
              <a:t>(out);</a:t>
            </a:r>
            <a:endParaRPr lang="en-US" altLang="zh-CN"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a:latin typeface="Times New Roman" panose="02020603050405020304" pitchFamily="18" charset="0"/>
                <a:cs typeface="Times New Roman" panose="02020603050405020304" pitchFamily="18" charset="0"/>
              </a:rPr>
              <a:t>	return out;</a:t>
            </a:r>
            <a:endParaRPr lang="en-US" altLang="zh-CN" sz="2200" dirty="0">
              <a:latin typeface="Times New Roman" panose="02020603050405020304" pitchFamily="18" charset="0"/>
              <a:cs typeface="Times New Roman" panose="02020603050405020304" pitchFamily="18" charset="0"/>
            </a:endParaRPr>
          </a:p>
          <a:p>
            <a:pPr>
              <a:lnSpc>
                <a:spcPct val="80000"/>
              </a:lnSpc>
              <a:spcBef>
                <a:spcPts val="600"/>
              </a:spcBef>
              <a:buClr>
                <a:srgbClr val="7030A0"/>
              </a:buClr>
            </a:pPr>
            <a:r>
              <a:rPr lang="en-US" altLang="zh-CN" sz="2200" dirty="0" smtClean="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p:txBody>
      </p:sp>
      <p:grpSp>
        <p:nvGrpSpPr>
          <p:cNvPr id="3" name="组合 5"/>
          <p:cNvGrpSpPr/>
          <p:nvPr/>
        </p:nvGrpSpPr>
        <p:grpSpPr>
          <a:xfrm>
            <a:off x="549002" y="555626"/>
            <a:ext cx="3422108" cy="876848"/>
            <a:chOff x="326687" y="247818"/>
            <a:chExt cx="4861582" cy="725466"/>
          </a:xfrm>
        </p:grpSpPr>
        <p:sp>
          <p:nvSpPr>
            <p:cNvPr id="4" name="文本框 7"/>
            <p:cNvSpPr txBox="1"/>
            <p:nvPr/>
          </p:nvSpPr>
          <p:spPr bwMode="auto">
            <a:xfrm>
              <a:off x="399105" y="412399"/>
              <a:ext cx="478916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单向链表的实现</a:t>
              </a:r>
              <a:endParaRPr lang="zh-CN" altLang="en-US" sz="2400" kern="0" dirty="0">
                <a:solidFill>
                  <a:srgbClr val="0070C0"/>
                </a:solidFill>
                <a:latin typeface="+mn-ea"/>
              </a:endParaRPr>
            </a:p>
          </p:txBody>
        </p:sp>
        <p:grpSp>
          <p:nvGrpSpPr>
            <p:cNvPr id="5" name="组合 8"/>
            <p:cNvGrpSpPr/>
            <p:nvPr/>
          </p:nvGrpSpPr>
          <p:grpSpPr>
            <a:xfrm>
              <a:off x="326687" y="247818"/>
              <a:ext cx="4861582" cy="725466"/>
              <a:chOff x="326687" y="247818"/>
              <a:chExt cx="4861582" cy="725466"/>
            </a:xfrm>
          </p:grpSpPr>
          <p:grpSp>
            <p:nvGrpSpPr>
              <p:cNvPr id="6" name="组合 9"/>
              <p:cNvGrpSpPr/>
              <p:nvPr/>
            </p:nvGrpSpPr>
            <p:grpSpPr>
              <a:xfrm>
                <a:off x="349799" y="247818"/>
                <a:ext cx="4791980" cy="261575"/>
                <a:chOff x="349799" y="247818"/>
                <a:chExt cx="4791980" cy="261575"/>
              </a:xfrm>
            </p:grpSpPr>
            <p:cxnSp>
              <p:nvCxnSpPr>
                <p:cNvPr id="21"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5"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26"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7" name="组合 10"/>
              <p:cNvGrpSpPr/>
              <p:nvPr/>
            </p:nvGrpSpPr>
            <p:grpSpPr>
              <a:xfrm>
                <a:off x="349799" y="711709"/>
                <a:ext cx="4815092" cy="261575"/>
                <a:chOff x="358852" y="925118"/>
                <a:chExt cx="4815092" cy="261575"/>
              </a:xfrm>
            </p:grpSpPr>
            <p:cxnSp>
              <p:nvCxnSpPr>
                <p:cNvPr id="14"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9"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0"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8" name="组合 11"/>
              <p:cNvGrpSpPr/>
              <p:nvPr/>
            </p:nvGrpSpPr>
            <p:grpSpPr>
              <a:xfrm>
                <a:off x="5138963" y="489126"/>
                <a:ext cx="49306" cy="329693"/>
                <a:chOff x="5138963" y="489126"/>
                <a:chExt cx="49306" cy="329693"/>
              </a:xfrm>
            </p:grpSpPr>
            <p:sp>
              <p:nvSpPr>
                <p:cNvPr id="12"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3"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9" name="组合 12"/>
              <p:cNvGrpSpPr/>
              <p:nvPr/>
            </p:nvGrpSpPr>
            <p:grpSpPr>
              <a:xfrm>
                <a:off x="326687" y="399838"/>
                <a:ext cx="49306" cy="329693"/>
                <a:chOff x="5138963" y="489126"/>
                <a:chExt cx="49306" cy="329693"/>
              </a:xfrm>
            </p:grpSpPr>
            <p:sp>
              <p:nvSpPr>
                <p:cNvPr id="10"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wipe(left)">
                                      <p:cBhvr>
                                        <p:cTn id="11"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135053" y="2455628"/>
            <a:ext cx="10164679" cy="2756474"/>
            <a:chOff x="5960125" y="2504386"/>
            <a:chExt cx="5179022" cy="2756474"/>
          </a:xfrm>
        </p:grpSpPr>
        <p:grpSp>
          <p:nvGrpSpPr>
            <p:cNvPr id="31" name="组合 30"/>
            <p:cNvGrpSpPr/>
            <p:nvPr/>
          </p:nvGrpSpPr>
          <p:grpSpPr>
            <a:xfrm>
              <a:off x="5960125" y="2504386"/>
              <a:ext cx="5179022" cy="2756474"/>
              <a:chOff x="1584402" y="1903846"/>
              <a:chExt cx="9062674" cy="3823037"/>
            </a:xfrm>
          </p:grpSpPr>
          <p:grpSp>
            <p:nvGrpSpPr>
              <p:cNvPr id="32" name="组合 31"/>
              <p:cNvGrpSpPr/>
              <p:nvPr/>
            </p:nvGrpSpPr>
            <p:grpSpPr>
              <a:xfrm>
                <a:off x="1584402" y="3589771"/>
                <a:ext cx="9062674" cy="2137112"/>
                <a:chOff x="1584402" y="3589771"/>
                <a:chExt cx="9062674" cy="2137112"/>
              </a:xfrm>
            </p:grpSpPr>
            <p:sp>
              <p:nvSpPr>
                <p:cNvPr id="43" name="任意多边形: 形状 4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4" name="梯形 4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5" name="梯形 4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6" name="梯形 4"/>
                <p:cNvSpPr/>
                <p:nvPr/>
              </p:nvSpPr>
              <p:spPr>
                <a:xfrm rot="2447200" flipV="1">
                  <a:off x="1588698" y="5388589"/>
                  <a:ext cx="374839" cy="101006"/>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7" name="椭圆 46"/>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Times New Roman" panose="02020603050405020304" pitchFamily="18" charset="0"/>
                    <a:cs typeface="Times New Roman" panose="02020603050405020304" pitchFamily="18" charset="0"/>
                  </a:endParaRPr>
                </a:p>
              </p:txBody>
            </p:sp>
            <p:sp>
              <p:nvSpPr>
                <p:cNvPr id="48" name="任意多边形: 形状 47"/>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9" name="任意多边形: 形状 48"/>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0" name="任意多边形: 形状 49"/>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1" name="任意多边形: 形状 50"/>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grpSp>
            <p:nvGrpSpPr>
              <p:cNvPr id="33" name="组合 32"/>
              <p:cNvGrpSpPr/>
              <p:nvPr/>
            </p:nvGrpSpPr>
            <p:grpSpPr>
              <a:xfrm flipH="1" flipV="1">
                <a:off x="1584402" y="1903846"/>
                <a:ext cx="9062674" cy="2137112"/>
                <a:chOff x="1584402" y="3589771"/>
                <a:chExt cx="9062674" cy="2137112"/>
              </a:xfrm>
            </p:grpSpPr>
            <p:sp>
              <p:nvSpPr>
                <p:cNvPr id="34" name="任意多边形: 形状 33"/>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5" name="梯形 34"/>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6" name="梯形 35"/>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7" name="梯形 4"/>
                <p:cNvSpPr/>
                <p:nvPr/>
              </p:nvSpPr>
              <p:spPr>
                <a:xfrm rot="2433346" flipV="1">
                  <a:off x="1598168" y="5406228"/>
                  <a:ext cx="362250" cy="81529"/>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8" name="椭圆 37"/>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Times New Roman" panose="02020603050405020304" pitchFamily="18" charset="0"/>
                    <a:cs typeface="Times New Roman" panose="02020603050405020304" pitchFamily="18" charset="0"/>
                  </a:endParaRPr>
                </a:p>
              </p:txBody>
            </p:sp>
            <p:sp>
              <p:nvSpPr>
                <p:cNvPr id="39" name="任意多边形: 形状 38"/>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0" name="任意多边形: 形状 39"/>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1" name="任意多边形: 形状 40"/>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2" name="任意多边形: 形状 41"/>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grpSp>
        <p:sp>
          <p:nvSpPr>
            <p:cNvPr id="3" name="矩形 2"/>
            <p:cNvSpPr/>
            <p:nvPr/>
          </p:nvSpPr>
          <p:spPr>
            <a:xfrm>
              <a:off x="6447806" y="2999544"/>
              <a:ext cx="4181673" cy="1689052"/>
            </a:xfrm>
            <a:prstGeom prst="rect">
              <a:avLst/>
            </a:prstGeom>
          </p:spPr>
          <p:txBody>
            <a:bodyPr wrap="square">
              <a:spAutoFit/>
            </a:bodyPr>
            <a:lstStyle/>
            <a:p>
              <a:pPr algn="just">
                <a:lnSpc>
                  <a:spcPct val="150000"/>
                </a:lnSpc>
              </a:pPr>
              <a:r>
                <a:rPr lang="zh-CN" altLang="en-US" sz="2400" dirty="0">
                  <a:solidFill>
                    <a:srgbClr val="0070C0"/>
                  </a:solidFill>
                  <a:latin typeface="Times New Roman" panose="02020603050405020304" pitchFamily="18" charset="0"/>
                  <a:cs typeface="Times New Roman" panose="02020603050405020304" pitchFamily="18" charset="0"/>
                </a:rPr>
                <a:t>将</a:t>
              </a:r>
              <a:r>
                <a:rPr lang="en-US" altLang="zh-CN" sz="2400" dirty="0">
                  <a:solidFill>
                    <a:srgbClr val="0070C0"/>
                  </a:solidFill>
                  <a:latin typeface="Times New Roman" panose="02020603050405020304" pitchFamily="18" charset="0"/>
                  <a:cs typeface="Times New Roman" panose="02020603050405020304" pitchFamily="18" charset="0"/>
                </a:rPr>
                <a:t>【</a:t>
              </a:r>
              <a:r>
                <a:rPr lang="zh-CN" altLang="en-US" sz="2400" dirty="0">
                  <a:solidFill>
                    <a:srgbClr val="0070C0"/>
                  </a:solidFill>
                  <a:latin typeface="Times New Roman" panose="02020603050405020304" pitchFamily="18" charset="0"/>
                  <a:cs typeface="Times New Roman" panose="02020603050405020304" pitchFamily="18" charset="0"/>
                </a:rPr>
                <a:t>描述</a:t>
              </a:r>
              <a:r>
                <a:rPr lang="en-US" altLang="zh-CN" sz="2400" dirty="0">
                  <a:solidFill>
                    <a:srgbClr val="0070C0"/>
                  </a:solidFill>
                  <a:latin typeface="Times New Roman" panose="02020603050405020304" pitchFamily="18" charset="0"/>
                  <a:cs typeface="Times New Roman" panose="02020603050405020304" pitchFamily="18" charset="0"/>
                </a:rPr>
                <a:t>1】</a:t>
              </a:r>
              <a:r>
                <a:rPr lang="zh-CN" altLang="en-US" sz="2400" dirty="0">
                  <a:solidFill>
                    <a:srgbClr val="0070C0"/>
                  </a:solidFill>
                  <a:latin typeface="Times New Roman" panose="02020603050405020304" pitchFamily="18" charset="0"/>
                  <a:cs typeface="Times New Roman" panose="02020603050405020304" pitchFamily="18" charset="0"/>
                </a:rPr>
                <a:t>和</a:t>
              </a:r>
              <a:r>
                <a:rPr lang="en-US" altLang="zh-CN" sz="2400" dirty="0">
                  <a:solidFill>
                    <a:srgbClr val="0070C0"/>
                  </a:solidFill>
                  <a:latin typeface="Times New Roman" panose="02020603050405020304" pitchFamily="18" charset="0"/>
                  <a:cs typeface="Times New Roman" panose="02020603050405020304" pitchFamily="18" charset="0"/>
                </a:rPr>
                <a:t>【</a:t>
              </a:r>
              <a:r>
                <a:rPr lang="zh-CN" altLang="en-US" sz="2400" dirty="0">
                  <a:solidFill>
                    <a:srgbClr val="0070C0"/>
                  </a:solidFill>
                  <a:latin typeface="Times New Roman" panose="02020603050405020304" pitchFamily="18" charset="0"/>
                  <a:cs typeface="Times New Roman" panose="02020603050405020304" pitchFamily="18" charset="0"/>
                </a:rPr>
                <a:t>描述</a:t>
              </a:r>
              <a:r>
                <a:rPr lang="en-US" altLang="zh-CN" sz="2400" dirty="0">
                  <a:solidFill>
                    <a:srgbClr val="0070C0"/>
                  </a:solidFill>
                  <a:latin typeface="Times New Roman" panose="02020603050405020304" pitchFamily="18" charset="0"/>
                  <a:cs typeface="Times New Roman" panose="02020603050405020304" pitchFamily="18" charset="0"/>
                </a:rPr>
                <a:t>2】</a:t>
              </a:r>
              <a:r>
                <a:rPr lang="zh-CN" altLang="en-US" sz="2400" dirty="0">
                  <a:solidFill>
                    <a:srgbClr val="0070C0"/>
                  </a:solidFill>
                  <a:latin typeface="Times New Roman" panose="02020603050405020304" pitchFamily="18" charset="0"/>
                  <a:cs typeface="Times New Roman" panose="02020603050405020304" pitchFamily="18" charset="0"/>
                </a:rPr>
                <a:t>的代码存储放到</a:t>
              </a:r>
              <a:r>
                <a:rPr lang="en-US" altLang="zh-CN" sz="2400" dirty="0">
                  <a:solidFill>
                    <a:srgbClr val="0070C0"/>
                  </a:solidFill>
                  <a:latin typeface="Times New Roman" panose="02020603050405020304" pitchFamily="18" charset="0"/>
                  <a:cs typeface="Times New Roman" panose="02020603050405020304" pitchFamily="18" charset="0"/>
                </a:rPr>
                <a:t>C++</a:t>
              </a:r>
              <a:r>
                <a:rPr lang="zh-CN" altLang="en-US" sz="2400" dirty="0">
                  <a:solidFill>
                    <a:srgbClr val="0070C0"/>
                  </a:solidFill>
                  <a:latin typeface="Times New Roman" panose="02020603050405020304" pitchFamily="18" charset="0"/>
                  <a:cs typeface="Times New Roman" panose="02020603050405020304" pitchFamily="18" charset="0"/>
                </a:rPr>
                <a:t>的</a:t>
              </a:r>
              <a:r>
                <a:rPr lang="en-US" altLang="zh-CN" sz="2400" dirty="0" err="1">
                  <a:solidFill>
                    <a:srgbClr val="FF0000"/>
                  </a:solidFill>
                  <a:latin typeface="Times New Roman" panose="02020603050405020304" pitchFamily="18" charset="0"/>
                  <a:cs typeface="Times New Roman" panose="02020603050405020304" pitchFamily="18" charset="0"/>
                </a:rPr>
                <a:t>LinkList.h</a:t>
              </a:r>
              <a:r>
                <a:rPr lang="zh-CN" altLang="en-US" sz="2400" dirty="0">
                  <a:solidFill>
                    <a:srgbClr val="0070C0"/>
                  </a:solidFill>
                  <a:latin typeface="Times New Roman" panose="02020603050405020304" pitchFamily="18" charset="0"/>
                  <a:cs typeface="Times New Roman" panose="02020603050405020304" pitchFamily="18" charset="0"/>
                </a:rPr>
                <a:t>文件中，以后就可以基于该</a:t>
              </a:r>
              <a:r>
                <a:rPr lang="en-US" altLang="zh-CN" sz="2400" dirty="0" err="1">
                  <a:solidFill>
                    <a:srgbClr val="0070C0"/>
                  </a:solidFill>
                  <a:latin typeface="Times New Roman" panose="02020603050405020304" pitchFamily="18" charset="0"/>
                  <a:cs typeface="Times New Roman" panose="02020603050405020304" pitchFamily="18" charset="0"/>
                </a:rPr>
                <a:t>LinkNode</a:t>
              </a:r>
              <a:r>
                <a:rPr lang="zh-CN" altLang="en-US" sz="2400" dirty="0">
                  <a:solidFill>
                    <a:srgbClr val="0070C0"/>
                  </a:solidFill>
                  <a:latin typeface="Times New Roman" panose="02020603050405020304" pitchFamily="18" charset="0"/>
                  <a:cs typeface="Times New Roman" panose="02020603050405020304" pitchFamily="18" charset="0"/>
                </a:rPr>
                <a:t>和</a:t>
              </a:r>
              <a:r>
                <a:rPr lang="en-US" altLang="zh-CN" sz="2400" dirty="0" err="1">
                  <a:solidFill>
                    <a:srgbClr val="0070C0"/>
                  </a:solidFill>
                  <a:latin typeface="Times New Roman" panose="02020603050405020304" pitchFamily="18" charset="0"/>
                  <a:cs typeface="Times New Roman" panose="02020603050405020304" pitchFamily="18" charset="0"/>
                </a:rPr>
                <a:t>LinkList</a:t>
              </a:r>
              <a:r>
                <a:rPr lang="zh-CN" altLang="en-US" sz="2400" dirty="0">
                  <a:solidFill>
                    <a:srgbClr val="0070C0"/>
                  </a:solidFill>
                  <a:latin typeface="Times New Roman" panose="02020603050405020304" pitchFamily="18" charset="0"/>
                  <a:cs typeface="Times New Roman" panose="02020603050405020304" pitchFamily="18" charset="0"/>
                </a:rPr>
                <a:t>两个类模板快速完成单向链表的相关应用问题的求解。</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grpSp>
        <p:nvGrpSpPr>
          <p:cNvPr id="25" name="组合 5"/>
          <p:cNvGrpSpPr/>
          <p:nvPr/>
        </p:nvGrpSpPr>
        <p:grpSpPr>
          <a:xfrm>
            <a:off x="549002" y="555626"/>
            <a:ext cx="3422108" cy="876848"/>
            <a:chOff x="326687" y="247818"/>
            <a:chExt cx="4861582" cy="725466"/>
          </a:xfrm>
        </p:grpSpPr>
        <p:sp>
          <p:nvSpPr>
            <p:cNvPr id="26" name="文本框 7"/>
            <p:cNvSpPr txBox="1"/>
            <p:nvPr/>
          </p:nvSpPr>
          <p:spPr bwMode="auto">
            <a:xfrm>
              <a:off x="399105" y="412399"/>
              <a:ext cx="4789164"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单向链表的实现</a:t>
              </a:r>
              <a:endParaRPr lang="zh-CN" altLang="en-US" sz="2400" kern="0" dirty="0">
                <a:solidFill>
                  <a:srgbClr val="0070C0"/>
                </a:solidFill>
                <a:latin typeface="+mn-ea"/>
              </a:endParaRPr>
            </a:p>
          </p:txBody>
        </p:sp>
        <p:grpSp>
          <p:nvGrpSpPr>
            <p:cNvPr id="27" name="组合 8"/>
            <p:cNvGrpSpPr/>
            <p:nvPr/>
          </p:nvGrpSpPr>
          <p:grpSpPr>
            <a:xfrm>
              <a:off x="326687" y="247818"/>
              <a:ext cx="4861582" cy="725466"/>
              <a:chOff x="326687" y="247818"/>
              <a:chExt cx="4861582" cy="725466"/>
            </a:xfrm>
          </p:grpSpPr>
          <p:grpSp>
            <p:nvGrpSpPr>
              <p:cNvPr id="28" name="组合 9"/>
              <p:cNvGrpSpPr/>
              <p:nvPr/>
            </p:nvGrpSpPr>
            <p:grpSpPr>
              <a:xfrm>
                <a:off x="349799" y="247818"/>
                <a:ext cx="4791980" cy="261575"/>
                <a:chOff x="349799" y="247818"/>
                <a:chExt cx="4791980" cy="261575"/>
              </a:xfrm>
            </p:grpSpPr>
            <p:cxnSp>
              <p:nvCxnSpPr>
                <p:cNvPr id="64"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69"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29" name="组合 10"/>
              <p:cNvGrpSpPr/>
              <p:nvPr/>
            </p:nvGrpSpPr>
            <p:grpSpPr>
              <a:xfrm>
                <a:off x="349799" y="711709"/>
                <a:ext cx="4815092" cy="261575"/>
                <a:chOff x="358852" y="925118"/>
                <a:chExt cx="4815092" cy="261575"/>
              </a:xfrm>
            </p:grpSpPr>
            <p:cxnSp>
              <p:nvCxnSpPr>
                <p:cNvPr id="57"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8"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9"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0"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2"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63"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30" name="组合 11"/>
              <p:cNvGrpSpPr/>
              <p:nvPr/>
            </p:nvGrpSpPr>
            <p:grpSpPr>
              <a:xfrm>
                <a:off x="5138963" y="489126"/>
                <a:ext cx="49306" cy="329693"/>
                <a:chOff x="5138963" y="489126"/>
                <a:chExt cx="49306" cy="329693"/>
              </a:xfrm>
            </p:grpSpPr>
            <p:sp>
              <p:nvSpPr>
                <p:cNvPr id="55"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6"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52" name="组合 12"/>
              <p:cNvGrpSpPr/>
              <p:nvPr/>
            </p:nvGrpSpPr>
            <p:grpSpPr>
              <a:xfrm>
                <a:off x="326687" y="399838"/>
                <a:ext cx="49306" cy="329693"/>
                <a:chOff x="5138963" y="489126"/>
                <a:chExt cx="49306" cy="329693"/>
              </a:xfrm>
            </p:grpSpPr>
            <p:sp>
              <p:nvSpPr>
                <p:cNvPr id="53"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4"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grpSp>
        <p:nvGrpSpPr>
          <p:cNvPr id="70" name="组合 31"/>
          <p:cNvGrpSpPr/>
          <p:nvPr/>
        </p:nvGrpSpPr>
        <p:grpSpPr>
          <a:xfrm>
            <a:off x="549002" y="2272291"/>
            <a:ext cx="1265320" cy="1106562"/>
            <a:chOff x="1384152" y="2393101"/>
            <a:chExt cx="2483531" cy="2483534"/>
          </a:xfrm>
        </p:grpSpPr>
        <p:sp>
          <p:nvSpPr>
            <p:cNvPr id="71" name="椭圆 32"/>
            <p:cNvSpPr/>
            <p:nvPr/>
          </p:nvSpPr>
          <p:spPr>
            <a:xfrm rot="16200000">
              <a:off x="1384151" y="2393102"/>
              <a:ext cx="2483534" cy="248353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2" name="矩形 33"/>
            <p:cNvSpPr/>
            <p:nvPr/>
          </p:nvSpPr>
          <p:spPr>
            <a:xfrm>
              <a:off x="1604267" y="3129549"/>
              <a:ext cx="2043302" cy="461665"/>
            </a:xfrm>
            <a:prstGeom prst="rect">
              <a:avLst/>
            </a:prstGeom>
          </p:spPr>
          <p:txBody>
            <a:bodyPr wrap="square">
              <a:spAutoFit/>
            </a:bodyPr>
            <a:lstStyle/>
            <a:p>
              <a:pPr algn="ctr">
                <a:spcBef>
                  <a:spcPts val="600"/>
                </a:spcBef>
                <a:buClr>
                  <a:srgbClr val="7030A0"/>
                </a:buClr>
              </a:pPr>
              <a:r>
                <a:rPr lang="zh-CN" altLang="en-US" sz="2400" dirty="0" smtClean="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提示</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500"/>
                                        <p:tgtEl>
                                          <p:spTgt spid="25"/>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70"/>
                                        </p:tgtEl>
                                        <p:attrNameLst>
                                          <p:attrName>style.visibility</p:attrName>
                                        </p:attrNameLst>
                                      </p:cBhvr>
                                      <p:to>
                                        <p:strVal val="visible"/>
                                      </p:to>
                                    </p:set>
                                    <p:anim calcmode="lin" valueType="num">
                                      <p:cBhvr>
                                        <p:cTn id="11" dur="500" fill="hold"/>
                                        <p:tgtEl>
                                          <p:spTgt spid="70"/>
                                        </p:tgtEl>
                                        <p:attrNameLst>
                                          <p:attrName>ppt_w</p:attrName>
                                        </p:attrNameLst>
                                      </p:cBhvr>
                                      <p:tavLst>
                                        <p:tav tm="0">
                                          <p:val>
                                            <p:fltVal val="0"/>
                                          </p:val>
                                        </p:tav>
                                        <p:tav tm="100000">
                                          <p:val>
                                            <p:strVal val="#ppt_w"/>
                                          </p:val>
                                        </p:tav>
                                      </p:tavLst>
                                    </p:anim>
                                    <p:anim calcmode="lin" valueType="num">
                                      <p:cBhvr>
                                        <p:cTn id="12" dur="500" fill="hold"/>
                                        <p:tgtEl>
                                          <p:spTgt spid="70"/>
                                        </p:tgtEl>
                                        <p:attrNameLst>
                                          <p:attrName>ppt_h</p:attrName>
                                        </p:attrNameLst>
                                      </p:cBhvr>
                                      <p:tavLst>
                                        <p:tav tm="0">
                                          <p:val>
                                            <p:fltVal val="0"/>
                                          </p:val>
                                        </p:tav>
                                        <p:tav tm="100000">
                                          <p:val>
                                            <p:strVal val="#ppt_h"/>
                                          </p:val>
                                        </p:tav>
                                      </p:tavLst>
                                    </p:anim>
                                    <p:animEffect transition="in" filter="fade">
                                      <p:cBhvr>
                                        <p:cTn id="13" dur="500"/>
                                        <p:tgtEl>
                                          <p:spTgt spid="70"/>
                                        </p:tgtEl>
                                      </p:cBhvr>
                                    </p:animEffect>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p:cNvGrpSpPr/>
          <p:nvPr/>
        </p:nvGrpSpPr>
        <p:grpSpPr>
          <a:xfrm>
            <a:off x="1360197" y="2478825"/>
            <a:ext cx="2483531" cy="2483534"/>
            <a:chOff x="1384152" y="2393101"/>
            <a:chExt cx="2483531" cy="2483534"/>
          </a:xfrm>
        </p:grpSpPr>
        <p:sp>
          <p:nvSpPr>
            <p:cNvPr id="40" name="椭圆 39"/>
            <p:cNvSpPr/>
            <p:nvPr/>
          </p:nvSpPr>
          <p:spPr>
            <a:xfrm rot="16200000">
              <a:off x="1384151" y="2393102"/>
              <a:ext cx="2483534" cy="248353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1683632" y="3097516"/>
              <a:ext cx="1899735" cy="1200329"/>
            </a:xfrm>
            <a:prstGeom prst="rect">
              <a:avLst/>
            </a:prstGeom>
          </p:spPr>
          <p:txBody>
            <a:bodyPr wrap="square">
              <a:spAutoFit/>
            </a:bodyPr>
            <a:lstStyle/>
            <a:p>
              <a:pPr algn="ctr">
                <a:defRPr/>
              </a:pPr>
              <a:r>
                <a:rPr lang="zh-CN" altLang="en-US" sz="2400"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简单数据元素</a:t>
              </a:r>
              <a:r>
                <a:rPr lang="zh-CN" altLang="en-US" sz="2400" kern="0" dirty="0" smtClea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的单向链表应用问</a:t>
              </a:r>
              <a:r>
                <a:rPr lang="zh-CN" altLang="en-US" sz="2400"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题</a:t>
              </a:r>
              <a:endParaRPr lang="zh-CN" altLang="en-US" sz="2400"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grpSp>
        <p:nvGrpSpPr>
          <p:cNvPr id="38" name="组合 37"/>
          <p:cNvGrpSpPr/>
          <p:nvPr/>
        </p:nvGrpSpPr>
        <p:grpSpPr>
          <a:xfrm>
            <a:off x="1270079" y="2436078"/>
            <a:ext cx="779195" cy="779196"/>
            <a:chOff x="777424" y="1659420"/>
            <a:chExt cx="779195" cy="779196"/>
          </a:xfrm>
        </p:grpSpPr>
        <p:grpSp>
          <p:nvGrpSpPr>
            <p:cNvPr id="29" name="组合 28"/>
            <p:cNvGrpSpPr/>
            <p:nvPr/>
          </p:nvGrpSpPr>
          <p:grpSpPr>
            <a:xfrm>
              <a:off x="777424" y="1659420"/>
              <a:ext cx="779195" cy="779196"/>
              <a:chOff x="2124362" y="2491950"/>
              <a:chExt cx="779195" cy="779196"/>
            </a:xfrm>
          </p:grpSpPr>
          <p:sp>
            <p:nvSpPr>
              <p:cNvPr id="32" name="椭圆 31"/>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0" name="组合 29"/>
              <p:cNvGrpSpPr/>
              <p:nvPr/>
            </p:nvGrpSpPr>
            <p:grpSpPr>
              <a:xfrm>
                <a:off x="2167109" y="2534697"/>
                <a:ext cx="693703" cy="693701"/>
                <a:chOff x="1187907" y="1083137"/>
                <a:chExt cx="850422" cy="850420"/>
              </a:xfrm>
            </p:grpSpPr>
            <p:sp>
              <p:nvSpPr>
                <p:cNvPr id="36" name="弧形 35"/>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7" name="弧形 36"/>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31" name="组合 30"/>
              <p:cNvGrpSpPr/>
              <p:nvPr/>
            </p:nvGrpSpPr>
            <p:grpSpPr>
              <a:xfrm>
                <a:off x="2167109" y="2534697"/>
                <a:ext cx="693703" cy="693701"/>
                <a:chOff x="1187907" y="1083137"/>
                <a:chExt cx="850422" cy="850420"/>
              </a:xfrm>
            </p:grpSpPr>
            <p:sp>
              <p:nvSpPr>
                <p:cNvPr id="34" name="弧形 33"/>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5" name="弧形 34"/>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sp>
          <p:nvSpPr>
            <p:cNvPr id="3" name="矩形 2"/>
            <p:cNvSpPr/>
            <p:nvPr/>
          </p:nvSpPr>
          <p:spPr>
            <a:xfrm>
              <a:off x="867542" y="1818184"/>
              <a:ext cx="646331" cy="461665"/>
            </a:xfrm>
            <a:prstGeom prst="rect">
              <a:avLst/>
            </a:prstGeom>
          </p:spPr>
          <p:txBody>
            <a:bodyPr wrap="none">
              <a:spAutoFit/>
            </a:bodyPr>
            <a:lstStyle/>
            <a:p>
              <a:r>
                <a:rPr lang="zh-CN" altLang="zh-CN" sz="2400" dirty="0">
                  <a:solidFill>
                    <a:srgbClr val="0070C0"/>
                  </a:solidFill>
                  <a:latin typeface="+mn-ea"/>
                  <a:cs typeface="Times New Roman" panose="02020603050405020304" pitchFamily="18" charset="0"/>
                </a:rPr>
                <a:t>例</a:t>
              </a:r>
              <a:r>
                <a:rPr lang="zh-CN" altLang="zh-CN" sz="2400" dirty="0">
                  <a:solidFill>
                    <a:srgbClr val="0070C0"/>
                  </a:solidFill>
                  <a:latin typeface="Times New Roman" panose="02020603050405020304" pitchFamily="18" charset="0"/>
                  <a:cs typeface="Times New Roman" panose="02020603050405020304" pitchFamily="18" charset="0"/>
                </a:rPr>
                <a:t>1</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sp>
        <p:nvSpPr>
          <p:cNvPr id="42" name="Rectangle 3"/>
          <p:cNvSpPr txBox="1">
            <a:spLocks noChangeArrowheads="1"/>
          </p:cNvSpPr>
          <p:nvPr/>
        </p:nvSpPr>
        <p:spPr>
          <a:xfrm>
            <a:off x="4127863" y="1647210"/>
            <a:ext cx="6794058" cy="4968635"/>
          </a:xfrm>
          <a:prstGeom prst="rect">
            <a:avLst/>
          </a:prstGeom>
          <a:noFill/>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None/>
            </a:pPr>
            <a:r>
              <a:rPr lang="zh-CN" altLang="en-US" sz="2400" dirty="0" smtClean="0">
                <a:latin typeface="Times New Roman" panose="02020603050405020304" pitchFamily="18" charset="0"/>
                <a:cs typeface="Times New Roman" panose="02020603050405020304" pitchFamily="18" charset="0"/>
              </a:rPr>
              <a:t>对</a:t>
            </a:r>
            <a:r>
              <a:rPr lang="zh-CN" altLang="en-US" sz="2400" dirty="0">
                <a:latin typeface="Times New Roman" panose="02020603050405020304" pitchFamily="18" charset="0"/>
                <a:cs typeface="Times New Roman" panose="02020603050405020304" pitchFamily="18" charset="0"/>
              </a:rPr>
              <a:t>于一个由整数构成的线性表，采用单向链表存储结构，完成下面的操作：</a:t>
            </a:r>
            <a:endParaRPr lang="en-US" altLang="zh-CN" sz="2400" dirty="0">
              <a:latin typeface="Times New Roman" panose="02020603050405020304" pitchFamily="18" charset="0"/>
              <a:cs typeface="Times New Roman" panose="02020603050405020304" pitchFamily="18" charset="0"/>
            </a:endParaRPr>
          </a:p>
          <a:p>
            <a:pPr marL="0" indent="0">
              <a:lnSpc>
                <a:spcPct val="150000"/>
              </a:lnSpc>
              <a:spcBef>
                <a:spcPts val="0"/>
              </a:spcBef>
              <a:buNone/>
            </a:pPr>
            <a:r>
              <a:rPr lang="zh-CN" altLang="en-US" sz="2400" dirty="0">
                <a:latin typeface="Times New Roman" panose="02020603050405020304" pitchFamily="18" charset="0"/>
                <a:cs typeface="Times New Roman" panose="02020603050405020304" pitchFamily="18" charset="0"/>
              </a:rPr>
              <a:t>①依次插入</a:t>
            </a:r>
            <a:r>
              <a:rPr lang="en-US" altLang="zh-CN" sz="2400" dirty="0">
                <a:latin typeface="Times New Roman" panose="02020603050405020304" pitchFamily="18" charset="0"/>
                <a:cs typeface="Times New Roman" panose="02020603050405020304" pitchFamily="18" charset="0"/>
              </a:rPr>
              <a:t>100</a:t>
            </a: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200</a:t>
            </a: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300</a:t>
            </a: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400</a:t>
            </a:r>
            <a:r>
              <a:rPr lang="zh-CN" altLang="en-US" sz="2400" dirty="0">
                <a:latin typeface="Times New Roman" panose="02020603050405020304" pitchFamily="18" charset="0"/>
                <a:cs typeface="Times New Roman" panose="02020603050405020304" pitchFamily="18" charset="0"/>
              </a:rPr>
              <a:t>。显示当前表的相关信息。</a:t>
            </a:r>
            <a:endParaRPr lang="zh-CN" altLang="en-US" sz="2400" dirty="0">
              <a:latin typeface="Times New Roman" panose="02020603050405020304" pitchFamily="18" charset="0"/>
              <a:cs typeface="Times New Roman" panose="02020603050405020304" pitchFamily="18" charset="0"/>
            </a:endParaRPr>
          </a:p>
          <a:p>
            <a:pPr marL="0" indent="0">
              <a:lnSpc>
                <a:spcPct val="150000"/>
              </a:lnSpc>
              <a:spcBef>
                <a:spcPts val="0"/>
              </a:spcBef>
              <a:buNone/>
            </a:pPr>
            <a:r>
              <a:rPr lang="zh-CN" altLang="en-US" sz="2400" dirty="0">
                <a:latin typeface="Times New Roman" panose="02020603050405020304" pitchFamily="18" charset="0"/>
                <a:cs typeface="Times New Roman" panose="02020603050405020304" pitchFamily="18" charset="0"/>
              </a:rPr>
              <a:t>②读取并输出表中第</a:t>
            </a:r>
            <a:r>
              <a:rPr lang="en-US" altLang="zh-CN" sz="2400" dirty="0">
                <a:latin typeface="Times New Roman" panose="02020603050405020304" pitchFamily="18" charset="0"/>
                <a:cs typeface="Times New Roman" panose="02020603050405020304" pitchFamily="18" charset="0"/>
              </a:rPr>
              <a:t>3</a:t>
            </a:r>
            <a:r>
              <a:rPr lang="zh-CN" altLang="en-US" sz="2400" dirty="0">
                <a:latin typeface="Times New Roman" panose="02020603050405020304" pitchFamily="18" charset="0"/>
                <a:cs typeface="Times New Roman" panose="02020603050405020304" pitchFamily="18" charset="0"/>
              </a:rPr>
              <a:t>个元素的值，判断元素</a:t>
            </a:r>
            <a:r>
              <a:rPr lang="en-US" altLang="zh-CN" sz="2400" dirty="0">
                <a:latin typeface="Times New Roman" panose="02020603050405020304" pitchFamily="18" charset="0"/>
                <a:cs typeface="Times New Roman" panose="02020603050405020304" pitchFamily="18" charset="0"/>
              </a:rPr>
              <a:t>100</a:t>
            </a:r>
            <a:r>
              <a:rPr lang="zh-CN" altLang="en-US" sz="2400" dirty="0">
                <a:latin typeface="Times New Roman" panose="02020603050405020304" pitchFamily="18" charset="0"/>
                <a:cs typeface="Times New Roman" panose="02020603050405020304" pitchFamily="18" charset="0"/>
              </a:rPr>
              <a:t>在表中的位置。</a:t>
            </a:r>
            <a:endParaRPr lang="zh-CN" altLang="en-US" sz="2400" dirty="0">
              <a:latin typeface="Times New Roman" panose="02020603050405020304" pitchFamily="18" charset="0"/>
              <a:cs typeface="Times New Roman" panose="02020603050405020304" pitchFamily="18" charset="0"/>
            </a:endParaRPr>
          </a:p>
          <a:p>
            <a:pPr marL="0" indent="0">
              <a:lnSpc>
                <a:spcPct val="150000"/>
              </a:lnSpc>
              <a:spcBef>
                <a:spcPts val="0"/>
              </a:spcBef>
              <a:buNone/>
            </a:pPr>
            <a:r>
              <a:rPr lang="zh-CN" altLang="en-US" sz="2400" dirty="0">
                <a:latin typeface="Times New Roman" panose="02020603050405020304" pitchFamily="18" charset="0"/>
                <a:cs typeface="Times New Roman" panose="02020603050405020304" pitchFamily="18" charset="0"/>
              </a:rPr>
              <a:t>③删除</a:t>
            </a:r>
            <a:r>
              <a:rPr lang="en-US" altLang="zh-CN" sz="2400" dirty="0">
                <a:latin typeface="Times New Roman" panose="02020603050405020304" pitchFamily="18" charset="0"/>
                <a:cs typeface="Times New Roman" panose="02020603050405020304" pitchFamily="18" charset="0"/>
              </a:rPr>
              <a:t>200</a:t>
            </a:r>
            <a:r>
              <a:rPr lang="zh-CN" altLang="en-US" sz="2400" dirty="0">
                <a:latin typeface="Times New Roman" panose="02020603050405020304" pitchFamily="18" charset="0"/>
                <a:cs typeface="Times New Roman" panose="02020603050405020304" pitchFamily="18" charset="0"/>
              </a:rPr>
              <a:t>和</a:t>
            </a:r>
            <a:r>
              <a:rPr lang="en-US" altLang="zh-CN" sz="2400" dirty="0">
                <a:latin typeface="Times New Roman" panose="02020603050405020304" pitchFamily="18" charset="0"/>
                <a:cs typeface="Times New Roman" panose="02020603050405020304" pitchFamily="18" charset="0"/>
              </a:rPr>
              <a:t>400</a:t>
            </a:r>
            <a:r>
              <a:rPr lang="zh-CN" altLang="en-US" sz="2400" dirty="0">
                <a:latin typeface="Times New Roman" panose="02020603050405020304" pitchFamily="18" charset="0"/>
                <a:cs typeface="Times New Roman" panose="02020603050405020304" pitchFamily="18" charset="0"/>
              </a:rPr>
              <a:t>后，显示当前表的相关信息。</a:t>
            </a:r>
            <a:endParaRPr lang="zh-CN" altLang="en-US" sz="2400" dirty="0">
              <a:latin typeface="Times New Roman" panose="02020603050405020304" pitchFamily="18" charset="0"/>
              <a:cs typeface="Times New Roman" panose="02020603050405020304" pitchFamily="18" charset="0"/>
            </a:endParaRPr>
          </a:p>
          <a:p>
            <a:pPr marL="0" indent="0">
              <a:lnSpc>
                <a:spcPct val="150000"/>
              </a:lnSpc>
              <a:spcBef>
                <a:spcPts val="0"/>
              </a:spcBef>
              <a:buNone/>
            </a:pPr>
            <a:r>
              <a:rPr lang="zh-CN" altLang="en-US" sz="2400" dirty="0">
                <a:latin typeface="Times New Roman" panose="02020603050405020304" pitchFamily="18" charset="0"/>
                <a:cs typeface="Times New Roman" panose="02020603050405020304" pitchFamily="18" charset="0"/>
              </a:rPr>
              <a:t>④删除表中第</a:t>
            </a:r>
            <a:r>
              <a:rPr lang="en-US" altLang="zh-CN" sz="2400" dirty="0">
                <a:latin typeface="Times New Roman" panose="02020603050405020304" pitchFamily="18" charset="0"/>
                <a:cs typeface="Times New Roman" panose="02020603050405020304" pitchFamily="18" charset="0"/>
              </a:rPr>
              <a:t>2</a:t>
            </a:r>
            <a:r>
              <a:rPr lang="zh-CN" altLang="en-US" sz="2400" dirty="0">
                <a:latin typeface="Times New Roman" panose="02020603050405020304" pitchFamily="18" charset="0"/>
                <a:cs typeface="Times New Roman" panose="02020603050405020304" pitchFamily="18" charset="0"/>
              </a:rPr>
              <a:t>个元素，修改表中第</a:t>
            </a:r>
            <a:r>
              <a:rPr lang="en-US" altLang="zh-CN" sz="2400" dirty="0">
                <a:latin typeface="Times New Roman" panose="02020603050405020304" pitchFamily="18" charset="0"/>
                <a:cs typeface="Times New Roman" panose="02020603050405020304" pitchFamily="18" charset="0"/>
              </a:rPr>
              <a:t>1</a:t>
            </a:r>
            <a:r>
              <a:rPr lang="zh-CN" altLang="en-US" sz="2400" dirty="0">
                <a:latin typeface="Times New Roman" panose="02020603050405020304" pitchFamily="18" charset="0"/>
                <a:cs typeface="Times New Roman" panose="02020603050405020304" pitchFamily="18" charset="0"/>
              </a:rPr>
              <a:t>个元素的信息，显示当前表的状态。</a:t>
            </a:r>
            <a:endParaRPr lang="zh-CN" altLang="en-US" sz="2400" dirty="0">
              <a:latin typeface="Times New Roman" panose="02020603050405020304" pitchFamily="18" charset="0"/>
              <a:cs typeface="Times New Roman" panose="02020603050405020304" pitchFamily="18" charset="0"/>
            </a:endParaRPr>
          </a:p>
          <a:p>
            <a:pPr marL="452755" indent="0">
              <a:lnSpc>
                <a:spcPct val="100000"/>
              </a:lnSpc>
              <a:spcBef>
                <a:spcPts val="600"/>
              </a:spcBef>
              <a:buClr>
                <a:srgbClr val="7030A0"/>
              </a:buClr>
              <a:buNone/>
            </a:pPr>
            <a:endParaRPr lang="en-US" altLang="zh-CN" sz="2000" dirty="0">
              <a:solidFill>
                <a:schemeClr val="tx2"/>
              </a:solidFill>
              <a:latin typeface="Times New Roman" panose="02020603050405020304" pitchFamily="18" charset="0"/>
              <a:cs typeface="Times New Roman" panose="02020603050405020304" pitchFamily="18" charset="0"/>
            </a:endParaRPr>
          </a:p>
        </p:txBody>
      </p:sp>
      <p:grpSp>
        <p:nvGrpSpPr>
          <p:cNvPr id="41" name="组合 39"/>
          <p:cNvGrpSpPr/>
          <p:nvPr/>
        </p:nvGrpSpPr>
        <p:grpSpPr>
          <a:xfrm>
            <a:off x="549002" y="555626"/>
            <a:ext cx="4345215" cy="876848"/>
            <a:chOff x="326687" y="247818"/>
            <a:chExt cx="6287922" cy="725466"/>
          </a:xfrm>
        </p:grpSpPr>
        <p:sp>
          <p:nvSpPr>
            <p:cNvPr id="43" name="文本框 7"/>
            <p:cNvSpPr txBox="1"/>
            <p:nvPr/>
          </p:nvSpPr>
          <p:spPr bwMode="auto">
            <a:xfrm>
              <a:off x="1038107" y="399838"/>
              <a:ext cx="557650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smtClean="0">
                  <a:solidFill>
                    <a:srgbClr val="0070C0"/>
                  </a:solidFill>
                  <a:latin typeface="+mn-ea"/>
                </a:rPr>
                <a:t>单向链表的应用</a:t>
              </a:r>
              <a:endParaRPr lang="zh-CN" altLang="en-US" sz="2400" kern="0" dirty="0">
                <a:solidFill>
                  <a:srgbClr val="0070C0"/>
                </a:solidFill>
                <a:latin typeface="+mn-ea"/>
              </a:endParaRPr>
            </a:p>
          </p:txBody>
        </p:sp>
        <p:grpSp>
          <p:nvGrpSpPr>
            <p:cNvPr id="44" name="组合 35"/>
            <p:cNvGrpSpPr/>
            <p:nvPr/>
          </p:nvGrpSpPr>
          <p:grpSpPr>
            <a:xfrm>
              <a:off x="326687" y="247818"/>
              <a:ext cx="4861582" cy="725466"/>
              <a:chOff x="326687" y="247818"/>
              <a:chExt cx="4861582" cy="725466"/>
            </a:xfrm>
          </p:grpSpPr>
          <p:grpSp>
            <p:nvGrpSpPr>
              <p:cNvPr id="45" name="组合 2"/>
              <p:cNvGrpSpPr/>
              <p:nvPr/>
            </p:nvGrpSpPr>
            <p:grpSpPr>
              <a:xfrm>
                <a:off x="349799" y="247818"/>
                <a:ext cx="4791980" cy="261575"/>
                <a:chOff x="349799" y="247818"/>
                <a:chExt cx="4791980" cy="261575"/>
              </a:xfrm>
            </p:grpSpPr>
            <p:cxnSp>
              <p:nvCxnSpPr>
                <p:cNvPr id="60"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4"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latin typeface="+mn-ea"/>
                  </a:endParaRPr>
                </a:p>
              </p:txBody>
            </p:sp>
            <p:sp>
              <p:nvSpPr>
                <p:cNvPr id="65"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46" name="组合 1"/>
              <p:cNvGrpSpPr/>
              <p:nvPr/>
            </p:nvGrpSpPr>
            <p:grpSpPr>
              <a:xfrm>
                <a:off x="349799" y="711709"/>
                <a:ext cx="4815092" cy="261575"/>
                <a:chOff x="358852" y="925118"/>
                <a:chExt cx="4815092" cy="261575"/>
              </a:xfrm>
            </p:grpSpPr>
            <p:cxnSp>
              <p:nvCxnSpPr>
                <p:cNvPr id="53"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4"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5"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6"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7"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8"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latin typeface="+mn-ea"/>
                  </a:endParaRPr>
                </a:p>
              </p:txBody>
            </p:sp>
            <p:sp>
              <p:nvSpPr>
                <p:cNvPr id="59"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47" name="组合 33"/>
              <p:cNvGrpSpPr/>
              <p:nvPr/>
            </p:nvGrpSpPr>
            <p:grpSpPr>
              <a:xfrm>
                <a:off x="5138963" y="489126"/>
                <a:ext cx="49306" cy="329693"/>
                <a:chOff x="5138963" y="489126"/>
                <a:chExt cx="49306" cy="329693"/>
              </a:xfrm>
            </p:grpSpPr>
            <p:sp>
              <p:nvSpPr>
                <p:cNvPr id="51"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52"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nvGrpSpPr>
              <p:cNvPr id="48" name="组合 36"/>
              <p:cNvGrpSpPr/>
              <p:nvPr/>
            </p:nvGrpSpPr>
            <p:grpSpPr>
              <a:xfrm>
                <a:off x="326687" y="399838"/>
                <a:ext cx="49306" cy="329693"/>
                <a:chOff x="5138963" y="489126"/>
                <a:chExt cx="49306" cy="329693"/>
              </a:xfrm>
            </p:grpSpPr>
            <p:sp>
              <p:nvSpPr>
                <p:cNvPr id="49"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50"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left)">
                                      <p:cBhvr>
                                        <p:cTn id="7" dur="500"/>
                                        <p:tgtEl>
                                          <p:spTgt spid="41"/>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9"/>
                                        </p:tgtEl>
                                        <p:attrNameLst>
                                          <p:attrName>style.visibility</p:attrName>
                                        </p:attrNameLst>
                                      </p:cBhvr>
                                      <p:to>
                                        <p:strVal val="visible"/>
                                      </p:to>
                                    </p:set>
                                    <p:anim calcmode="lin" valueType="num">
                                      <p:cBhvr>
                                        <p:cTn id="11" dur="500" fill="hold"/>
                                        <p:tgtEl>
                                          <p:spTgt spid="39"/>
                                        </p:tgtEl>
                                        <p:attrNameLst>
                                          <p:attrName>ppt_w</p:attrName>
                                        </p:attrNameLst>
                                      </p:cBhvr>
                                      <p:tavLst>
                                        <p:tav tm="0">
                                          <p:val>
                                            <p:fltVal val="0"/>
                                          </p:val>
                                        </p:tav>
                                        <p:tav tm="100000">
                                          <p:val>
                                            <p:strVal val="#ppt_w"/>
                                          </p:val>
                                        </p:tav>
                                      </p:tavLst>
                                    </p:anim>
                                    <p:anim calcmode="lin" valueType="num">
                                      <p:cBhvr>
                                        <p:cTn id="12" dur="500" fill="hold"/>
                                        <p:tgtEl>
                                          <p:spTgt spid="39"/>
                                        </p:tgtEl>
                                        <p:attrNameLst>
                                          <p:attrName>ppt_h</p:attrName>
                                        </p:attrNameLst>
                                      </p:cBhvr>
                                      <p:tavLst>
                                        <p:tav tm="0">
                                          <p:val>
                                            <p:fltVal val="0"/>
                                          </p:val>
                                        </p:tav>
                                        <p:tav tm="100000">
                                          <p:val>
                                            <p:strVal val="#ppt_h"/>
                                          </p:val>
                                        </p:tav>
                                      </p:tavLst>
                                    </p:anim>
                                    <p:animEffect transition="in" filter="fade">
                                      <p:cBhvr>
                                        <p:cTn id="13" dur="500"/>
                                        <p:tgtEl>
                                          <p:spTgt spid="39"/>
                                        </p:tgtEl>
                                      </p:cBhvr>
                                    </p:animEffect>
                                  </p:childTnLst>
                                </p:cTn>
                              </p:par>
                              <p:par>
                                <p:cTn id="14" presetID="23" presetClass="entr" presetSubtype="288" fill="hold" nodeType="withEffect">
                                  <p:stCondLst>
                                    <p:cond delay="0"/>
                                  </p:stCondLst>
                                  <p:childTnLst>
                                    <p:set>
                                      <p:cBhvr>
                                        <p:cTn id="15" dur="1" fill="hold">
                                          <p:stCondLst>
                                            <p:cond delay="0"/>
                                          </p:stCondLst>
                                        </p:cTn>
                                        <p:tgtEl>
                                          <p:spTgt spid="38"/>
                                        </p:tgtEl>
                                        <p:attrNameLst>
                                          <p:attrName>style.visibility</p:attrName>
                                        </p:attrNameLst>
                                      </p:cBhvr>
                                      <p:to>
                                        <p:strVal val="visible"/>
                                      </p:to>
                                    </p:set>
                                    <p:anim calcmode="lin" valueType="num">
                                      <p:cBhvr>
                                        <p:cTn id="16" dur="500" fill="hold"/>
                                        <p:tgtEl>
                                          <p:spTgt spid="38"/>
                                        </p:tgtEl>
                                        <p:attrNameLst>
                                          <p:attrName>ppt_w</p:attrName>
                                        </p:attrNameLst>
                                      </p:cBhvr>
                                      <p:tavLst>
                                        <p:tav tm="0">
                                          <p:val>
                                            <p:strVal val="4/3*#ppt_w"/>
                                          </p:val>
                                        </p:tav>
                                        <p:tav tm="100000">
                                          <p:val>
                                            <p:strVal val="#ppt_w"/>
                                          </p:val>
                                        </p:tav>
                                      </p:tavLst>
                                    </p:anim>
                                    <p:anim calcmode="lin" valueType="num">
                                      <p:cBhvr>
                                        <p:cTn id="17" dur="500" fill="hold"/>
                                        <p:tgtEl>
                                          <p:spTgt spid="38"/>
                                        </p:tgtEl>
                                        <p:attrNameLst>
                                          <p:attrName>ppt_h</p:attrName>
                                        </p:attrNameLst>
                                      </p:cBhvr>
                                      <p:tavLst>
                                        <p:tav tm="0">
                                          <p:val>
                                            <p:strVal val="4/3*#ppt_h"/>
                                          </p:val>
                                        </p:tav>
                                        <p:tav tm="100000">
                                          <p:val>
                                            <p:strVal val="#ppt_h"/>
                                          </p:val>
                                        </p:tav>
                                      </p:tavLst>
                                    </p:anim>
                                  </p:childTnLst>
                                </p:cTn>
                              </p:par>
                            </p:childTnLst>
                          </p:cTn>
                        </p:par>
                        <p:par>
                          <p:cTn id="18" fill="hold">
                            <p:stCondLst>
                              <p:cond delay="1000"/>
                            </p:stCondLst>
                            <p:childTnLst>
                              <p:par>
                                <p:cTn id="19" presetID="14" presetClass="entr" presetSubtype="10" fill="hold" grpId="0" nodeType="afterEffect">
                                  <p:stCondLst>
                                    <p:cond delay="0"/>
                                  </p:stCondLst>
                                  <p:childTnLst>
                                    <p:set>
                                      <p:cBhvr>
                                        <p:cTn id="20" dur="1" fill="hold">
                                          <p:stCondLst>
                                            <p:cond delay="0"/>
                                          </p:stCondLst>
                                        </p:cTn>
                                        <p:tgtEl>
                                          <p:spTgt spid="42"/>
                                        </p:tgtEl>
                                        <p:attrNameLst>
                                          <p:attrName>style.visibility</p:attrName>
                                        </p:attrNameLst>
                                      </p:cBhvr>
                                      <p:to>
                                        <p:strVal val="visible"/>
                                      </p:to>
                                    </p:set>
                                    <p:animEffect transition="in" filter="randombar(horizontal)">
                                      <p:cBhvr>
                                        <p:cTn id="21"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927538" y="2833999"/>
            <a:ext cx="1902126" cy="1897530"/>
            <a:chOff x="927538" y="2833999"/>
            <a:chExt cx="1902126" cy="1897530"/>
          </a:xfrm>
        </p:grpSpPr>
        <p:grpSp>
          <p:nvGrpSpPr>
            <p:cNvPr id="37" name="组合 36"/>
            <p:cNvGrpSpPr>
              <a:grpSpLocks noChangeAspect="1"/>
            </p:cNvGrpSpPr>
            <p:nvPr/>
          </p:nvGrpSpPr>
          <p:grpSpPr bwMode="auto">
            <a:xfrm>
              <a:off x="927538" y="2833999"/>
              <a:ext cx="1902126" cy="1897530"/>
              <a:chOff x="3471" y="1280"/>
              <a:chExt cx="829" cy="827"/>
            </a:xfrm>
            <a:solidFill>
              <a:srgbClr val="0070C0"/>
            </a:solidFill>
          </p:grpSpPr>
          <p:sp>
            <p:nvSpPr>
              <p:cNvPr id="38"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sp>
          <p:nvSpPr>
            <p:cNvPr id="2" name="矩形 1"/>
            <p:cNvSpPr/>
            <p:nvPr/>
          </p:nvSpPr>
          <p:spPr>
            <a:xfrm>
              <a:off x="1320134" y="3465513"/>
              <a:ext cx="1210588" cy="707886"/>
            </a:xfrm>
            <a:prstGeom prst="rect">
              <a:avLst/>
            </a:prstGeom>
          </p:spPr>
          <p:txBody>
            <a:bodyPr wrap="none">
              <a:spAutoFit/>
            </a:bodyPr>
            <a:lstStyle/>
            <a:p>
              <a:r>
                <a:rPr lang="zh-CN" altLang="en-US" sz="4000" dirty="0">
                  <a:solidFill>
                    <a:srgbClr val="0070C0"/>
                  </a:solidFill>
                  <a:latin typeface="+mn-ea"/>
                </a:rPr>
                <a:t>分析</a:t>
              </a:r>
              <a:endParaRPr lang="zh-CN" altLang="en-US" sz="4000" dirty="0"/>
            </a:p>
          </p:txBody>
        </p:sp>
      </p:grpSp>
      <p:sp>
        <p:nvSpPr>
          <p:cNvPr id="79" name="矩形 2"/>
          <p:cNvSpPr/>
          <p:nvPr/>
        </p:nvSpPr>
        <p:spPr>
          <a:xfrm>
            <a:off x="2184915" y="2512645"/>
            <a:ext cx="9334635" cy="2586406"/>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Rectangle 3"/>
          <p:cNvSpPr txBox="1">
            <a:spLocks noChangeArrowheads="1"/>
          </p:cNvSpPr>
          <p:nvPr/>
        </p:nvSpPr>
        <p:spPr>
          <a:xfrm>
            <a:off x="3145830" y="2718473"/>
            <a:ext cx="8267700" cy="215832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由于问题要求采用单向链表存储结构，只需要基于</a:t>
            </a:r>
            <a:r>
              <a:rPr lang="en-US" altLang="zh-CN" sz="2400" dirty="0" err="1">
                <a:solidFill>
                  <a:schemeClr val="tx1">
                    <a:lumMod val="85000"/>
                    <a:lumOff val="15000"/>
                  </a:schemeClr>
                </a:solidFill>
                <a:latin typeface="Times New Roman" panose="02020603050405020304" pitchFamily="18" charset="0"/>
                <a:cs typeface="Times New Roman" panose="02020603050405020304" pitchFamily="18" charset="0"/>
              </a:rPr>
              <a:t>LinkList.h</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中的结点类模板和单向链表类模板，生成数据类型为</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int</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类的结点类对象和单向链表对象，就可以直接使用类中提供的相应成员函数解决问题了。</a:t>
            </a: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nvGrpSpPr>
          <p:cNvPr id="104" name="组合 39"/>
          <p:cNvGrpSpPr/>
          <p:nvPr/>
        </p:nvGrpSpPr>
        <p:grpSpPr>
          <a:xfrm>
            <a:off x="549002" y="555626"/>
            <a:ext cx="4345215" cy="876848"/>
            <a:chOff x="326687" y="247818"/>
            <a:chExt cx="6287922" cy="725466"/>
          </a:xfrm>
        </p:grpSpPr>
        <p:sp>
          <p:nvSpPr>
            <p:cNvPr id="105" name="文本框 7"/>
            <p:cNvSpPr txBox="1"/>
            <p:nvPr/>
          </p:nvSpPr>
          <p:spPr bwMode="auto">
            <a:xfrm>
              <a:off x="1038107" y="399838"/>
              <a:ext cx="557650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smtClean="0">
                  <a:solidFill>
                    <a:srgbClr val="0070C0"/>
                  </a:solidFill>
                  <a:latin typeface="+mn-ea"/>
                </a:rPr>
                <a:t>单向链表的应用</a:t>
              </a:r>
              <a:endParaRPr lang="zh-CN" altLang="en-US" sz="2400" kern="0" dirty="0">
                <a:solidFill>
                  <a:srgbClr val="0070C0"/>
                </a:solidFill>
                <a:latin typeface="+mn-ea"/>
              </a:endParaRPr>
            </a:p>
          </p:txBody>
        </p:sp>
        <p:grpSp>
          <p:nvGrpSpPr>
            <p:cNvPr id="106" name="组合 35"/>
            <p:cNvGrpSpPr/>
            <p:nvPr/>
          </p:nvGrpSpPr>
          <p:grpSpPr>
            <a:xfrm>
              <a:off x="326687" y="247818"/>
              <a:ext cx="4861582" cy="725466"/>
              <a:chOff x="326687" y="247818"/>
              <a:chExt cx="4861582" cy="725466"/>
            </a:xfrm>
          </p:grpSpPr>
          <p:grpSp>
            <p:nvGrpSpPr>
              <p:cNvPr id="107" name="组合 2"/>
              <p:cNvGrpSpPr/>
              <p:nvPr/>
            </p:nvGrpSpPr>
            <p:grpSpPr>
              <a:xfrm>
                <a:off x="349799" y="247818"/>
                <a:ext cx="4791980" cy="261575"/>
                <a:chOff x="349799" y="247818"/>
                <a:chExt cx="4791980" cy="261575"/>
              </a:xfrm>
            </p:grpSpPr>
            <p:cxnSp>
              <p:nvCxnSpPr>
                <p:cNvPr id="122"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3"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4"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5"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6"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latin typeface="+mn-ea"/>
                  </a:endParaRPr>
                </a:p>
              </p:txBody>
            </p:sp>
            <p:sp>
              <p:nvSpPr>
                <p:cNvPr id="127"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108" name="组合 1"/>
              <p:cNvGrpSpPr/>
              <p:nvPr/>
            </p:nvGrpSpPr>
            <p:grpSpPr>
              <a:xfrm>
                <a:off x="349799" y="711709"/>
                <a:ext cx="4815092" cy="261575"/>
                <a:chOff x="358852" y="925118"/>
                <a:chExt cx="4815092" cy="261575"/>
              </a:xfrm>
            </p:grpSpPr>
            <p:cxnSp>
              <p:nvCxnSpPr>
                <p:cNvPr id="115"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6"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7"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8"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9"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0"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latin typeface="+mn-ea"/>
                  </a:endParaRPr>
                </a:p>
              </p:txBody>
            </p:sp>
            <p:sp>
              <p:nvSpPr>
                <p:cNvPr id="121"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109" name="组合 33"/>
              <p:cNvGrpSpPr/>
              <p:nvPr/>
            </p:nvGrpSpPr>
            <p:grpSpPr>
              <a:xfrm>
                <a:off x="5138963" y="489126"/>
                <a:ext cx="49306" cy="329693"/>
                <a:chOff x="5138963" y="489126"/>
                <a:chExt cx="49306" cy="329693"/>
              </a:xfrm>
            </p:grpSpPr>
            <p:sp>
              <p:nvSpPr>
                <p:cNvPr id="113"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114"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nvGrpSpPr>
              <p:cNvPr id="110" name="组合 36"/>
              <p:cNvGrpSpPr/>
              <p:nvPr/>
            </p:nvGrpSpPr>
            <p:grpSpPr>
              <a:xfrm>
                <a:off x="326687" y="399838"/>
                <a:ext cx="49306" cy="329693"/>
                <a:chOff x="5138963" y="489126"/>
                <a:chExt cx="49306" cy="329693"/>
              </a:xfrm>
            </p:grpSpPr>
            <p:sp>
              <p:nvSpPr>
                <p:cNvPr id="111"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112"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4"/>
                                        </p:tgtEl>
                                        <p:attrNameLst>
                                          <p:attrName>style.visibility</p:attrName>
                                        </p:attrNameLst>
                                      </p:cBhvr>
                                      <p:to>
                                        <p:strVal val="visible"/>
                                      </p:to>
                                    </p:set>
                                    <p:animEffect transition="in" filter="wipe(left)">
                                      <p:cBhvr>
                                        <p:cTn id="7" dur="500"/>
                                        <p:tgtEl>
                                          <p:spTgt spid="10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22" presetClass="entr" presetSubtype="2" fill="hold" grpId="0" nodeType="afterEffect">
                                  <p:stCondLst>
                                    <p:cond delay="0"/>
                                  </p:stCondLst>
                                  <p:childTnLst>
                                    <p:set>
                                      <p:cBhvr>
                                        <p:cTn id="16" dur="1" fill="hold">
                                          <p:stCondLst>
                                            <p:cond delay="0"/>
                                          </p:stCondLst>
                                        </p:cTn>
                                        <p:tgtEl>
                                          <p:spTgt spid="79"/>
                                        </p:tgtEl>
                                        <p:attrNameLst>
                                          <p:attrName>style.visibility</p:attrName>
                                        </p:attrNameLst>
                                      </p:cBhvr>
                                      <p:to>
                                        <p:strVal val="visible"/>
                                      </p:to>
                                    </p:set>
                                    <p:animEffect transition="in" filter="wipe(right)">
                                      <p:cBhvr>
                                        <p:cTn id="17" dur="500"/>
                                        <p:tgtEl>
                                          <p:spTgt spid="79"/>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80">
                                            <p:txEl>
                                              <p:pRg st="0" end="0"/>
                                            </p:txEl>
                                          </p:spTgt>
                                        </p:tgtEl>
                                        <p:attrNameLst>
                                          <p:attrName>style.visibility</p:attrName>
                                        </p:attrNameLst>
                                      </p:cBhvr>
                                      <p:to>
                                        <p:strVal val="visible"/>
                                      </p:to>
                                    </p:set>
                                    <p:animEffect transition="in" filter="wipe(left)">
                                      <p:cBhvr>
                                        <p:cTn id="21" dur="500"/>
                                        <p:tgtEl>
                                          <p:spTgt spid="8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31" name="组合 30"/>
          <p:cNvGrpSpPr/>
          <p:nvPr/>
        </p:nvGrpSpPr>
        <p:grpSpPr>
          <a:xfrm>
            <a:off x="1232786" y="1841926"/>
            <a:ext cx="9721698" cy="4463079"/>
            <a:chOff x="5960125" y="2504386"/>
            <a:chExt cx="5179022" cy="2756474"/>
          </a:xfrm>
        </p:grpSpPr>
        <p:grpSp>
          <p:nvGrpSpPr>
            <p:cNvPr id="32" name="组合 31"/>
            <p:cNvGrpSpPr/>
            <p:nvPr/>
          </p:nvGrpSpPr>
          <p:grpSpPr>
            <a:xfrm>
              <a:off x="5960125" y="2504386"/>
              <a:ext cx="5179022" cy="2756474"/>
              <a:chOff x="1584402" y="1903846"/>
              <a:chExt cx="9062674" cy="3823037"/>
            </a:xfrm>
          </p:grpSpPr>
          <p:grpSp>
            <p:nvGrpSpPr>
              <p:cNvPr id="34" name="组合 33"/>
              <p:cNvGrpSpPr/>
              <p:nvPr/>
            </p:nvGrpSpPr>
            <p:grpSpPr>
              <a:xfrm>
                <a:off x="1584402" y="3589771"/>
                <a:ext cx="9062674" cy="2137112"/>
                <a:chOff x="1584402" y="3589771"/>
                <a:chExt cx="9062674" cy="2137112"/>
              </a:xfrm>
            </p:grpSpPr>
            <p:sp>
              <p:nvSpPr>
                <p:cNvPr id="45" name="任意多边形: 形状 44"/>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梯形 45"/>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梯形 46"/>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0" name="任意多边形: 形状 49"/>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50"/>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1"/>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flipH="1" flipV="1">
                <a:off x="1584402" y="1903846"/>
                <a:ext cx="9062674" cy="2137112"/>
                <a:chOff x="1584402" y="3589771"/>
                <a:chExt cx="9062674" cy="2137112"/>
              </a:xfrm>
            </p:grpSpPr>
            <p:sp>
              <p:nvSpPr>
                <p:cNvPr id="36" name="任意多边形: 形状 3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梯形 3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梯形 3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1" name="任意多边形: 形状 4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4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形状 4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任意多边形: 形状 4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3" name="矩形 32"/>
            <p:cNvSpPr/>
            <p:nvPr/>
          </p:nvSpPr>
          <p:spPr>
            <a:xfrm>
              <a:off x="6156309" y="2720383"/>
              <a:ext cx="4729108" cy="2352340"/>
            </a:xfrm>
            <a:prstGeom prst="rect">
              <a:avLst/>
            </a:prstGeom>
          </p:spPr>
          <p:txBody>
            <a:bodyPr wrap="square">
              <a:spAutoFit/>
            </a:bodyPr>
            <a:lstStyle/>
            <a:p>
              <a:pPr algn="just">
                <a:lnSpc>
                  <a:spcPct val="150000"/>
                </a:lnSpc>
              </a:pPr>
              <a:r>
                <a:rPr lang="zh-CN" altLang="en-US" sz="2300" dirty="0">
                  <a:latin typeface="Times New Roman" panose="02020603050405020304" pitchFamily="18" charset="0"/>
                  <a:cs typeface="Times New Roman" panose="02020603050405020304" pitchFamily="18" charset="0"/>
                </a:rPr>
                <a:t>通过结点的指针域将</a:t>
              </a:r>
              <a:r>
                <a:rPr lang="en-US" altLang="zh-CN" sz="2300" dirty="0">
                  <a:latin typeface="Times New Roman" panose="02020603050405020304" pitchFamily="18" charset="0"/>
                  <a:cs typeface="Times New Roman" panose="02020603050405020304" pitchFamily="18" charset="0"/>
                </a:rPr>
                <a:t>n</a:t>
              </a:r>
              <a:r>
                <a:rPr lang="zh-CN" altLang="en-US" sz="2300" dirty="0">
                  <a:latin typeface="Times New Roman" panose="02020603050405020304" pitchFamily="18" charset="0"/>
                  <a:cs typeface="Times New Roman" panose="02020603050405020304" pitchFamily="18" charset="0"/>
                </a:rPr>
                <a:t>个结点按其逻辑结构连接在一起的数据存储结构，称为</a:t>
              </a:r>
              <a:r>
                <a:rPr lang="zh-CN" altLang="en-US" sz="2300" dirty="0">
                  <a:solidFill>
                    <a:srgbClr val="0070C0"/>
                  </a:solidFill>
                  <a:latin typeface="Times New Roman" panose="02020603050405020304" pitchFamily="18" charset="0"/>
                  <a:cs typeface="Times New Roman" panose="02020603050405020304" pitchFamily="18" charset="0"/>
                </a:rPr>
                <a:t>链式存储结构。</a:t>
              </a:r>
              <a:r>
                <a:rPr lang="zh-CN" altLang="en-US" sz="2300" dirty="0" smtClean="0">
                  <a:solidFill>
                    <a:srgbClr val="080808"/>
                  </a:solidFill>
                  <a:latin typeface="Times New Roman" panose="02020603050405020304" pitchFamily="18" charset="0"/>
                  <a:cs typeface="Times New Roman" panose="02020603050405020304" pitchFamily="18" charset="0"/>
                </a:rPr>
                <a:t>链式存储结</a:t>
              </a:r>
              <a:r>
                <a:rPr lang="zh-CN" altLang="en-US" sz="2300" dirty="0">
                  <a:solidFill>
                    <a:srgbClr val="080808"/>
                  </a:solidFill>
                  <a:latin typeface="Times New Roman" panose="02020603050405020304" pitchFamily="18" charset="0"/>
                  <a:cs typeface="Times New Roman" panose="02020603050405020304" pitchFamily="18" charset="0"/>
                </a:rPr>
                <a:t>构中的每一个数据元素对应于一个存储单元，这种存储单元称为</a:t>
              </a:r>
              <a:r>
                <a:rPr lang="zh-CN" altLang="en-US" sz="2300" dirty="0">
                  <a:solidFill>
                    <a:srgbClr val="0070C0"/>
                  </a:solidFill>
                  <a:latin typeface="Times New Roman" panose="02020603050405020304" pitchFamily="18" charset="0"/>
                  <a:cs typeface="Times New Roman" panose="02020603050405020304" pitchFamily="18" charset="0"/>
                </a:rPr>
                <a:t>存储结点，</a:t>
              </a:r>
              <a:r>
                <a:rPr lang="zh-CN" altLang="en-US" sz="2300" dirty="0">
                  <a:solidFill>
                    <a:srgbClr val="080808"/>
                  </a:solidFill>
                  <a:latin typeface="Times New Roman" panose="02020603050405020304" pitchFamily="18" charset="0"/>
                  <a:cs typeface="Times New Roman" panose="02020603050405020304" pitchFamily="18" charset="0"/>
                </a:rPr>
                <a:t>简称</a:t>
              </a:r>
              <a:r>
                <a:rPr lang="zh-CN" altLang="en-US" sz="2300" dirty="0">
                  <a:solidFill>
                    <a:srgbClr val="0070C0"/>
                  </a:solidFill>
                  <a:latin typeface="Times New Roman" panose="02020603050405020304" pitchFamily="18" charset="0"/>
                  <a:cs typeface="Times New Roman" panose="02020603050405020304" pitchFamily="18" charset="0"/>
                </a:rPr>
                <a:t>结点。</a:t>
              </a:r>
              <a:r>
                <a:rPr lang="zh-CN" altLang="en-US" sz="2300" dirty="0">
                  <a:solidFill>
                    <a:srgbClr val="080808"/>
                  </a:solidFill>
                  <a:latin typeface="Times New Roman" panose="02020603050405020304" pitchFamily="18" charset="0"/>
                  <a:cs typeface="Times New Roman" panose="02020603050405020304" pitchFamily="18" charset="0"/>
                </a:rPr>
                <a:t>每个结点分为两部分：一部分用于存放数据元素的值，称为</a:t>
              </a:r>
              <a:r>
                <a:rPr lang="zh-CN" altLang="en-US" sz="2300" dirty="0">
                  <a:solidFill>
                    <a:srgbClr val="0070C0"/>
                  </a:solidFill>
                  <a:latin typeface="Times New Roman" panose="02020603050405020304" pitchFamily="18" charset="0"/>
                  <a:cs typeface="Times New Roman" panose="02020603050405020304" pitchFamily="18" charset="0"/>
                </a:rPr>
                <a:t>数据域；</a:t>
              </a:r>
              <a:r>
                <a:rPr lang="zh-CN" altLang="en-US" sz="2300" dirty="0">
                  <a:solidFill>
                    <a:srgbClr val="080808"/>
                  </a:solidFill>
                  <a:latin typeface="Times New Roman" panose="02020603050405020304" pitchFamily="18" charset="0"/>
                  <a:cs typeface="Times New Roman" panose="02020603050405020304" pitchFamily="18" charset="0"/>
                </a:rPr>
                <a:t>另一部分是指针，用于指向与该结点在逻辑上相连的其他结点，称为</a:t>
              </a:r>
              <a:r>
                <a:rPr lang="zh-CN" altLang="en-US" sz="2300" dirty="0">
                  <a:solidFill>
                    <a:srgbClr val="0070C0"/>
                  </a:solidFill>
                  <a:latin typeface="Times New Roman" panose="02020603050405020304" pitchFamily="18" charset="0"/>
                  <a:cs typeface="Times New Roman" panose="02020603050405020304" pitchFamily="18" charset="0"/>
                </a:rPr>
                <a:t>指针域</a:t>
              </a:r>
              <a:r>
                <a:rPr lang="zh-CN" altLang="en-US" sz="2300" dirty="0">
                  <a:solidFill>
                    <a:srgbClr val="080808"/>
                  </a:solidFill>
                  <a:latin typeface="Times New Roman" panose="02020603050405020304" pitchFamily="18" charset="0"/>
                  <a:cs typeface="Times New Roman" panose="02020603050405020304" pitchFamily="18" charset="0"/>
                </a:rPr>
                <a:t>。对于线性表，指针域用于指向该结点的前一个或后一个结点（即前驱结点或后继结点</a:t>
              </a:r>
              <a:r>
                <a:rPr lang="zh-CN" altLang="en-US" sz="2300" dirty="0" smtClean="0">
                  <a:solidFill>
                    <a:srgbClr val="080808"/>
                  </a:solidFill>
                  <a:latin typeface="Times New Roman" panose="02020603050405020304" pitchFamily="18" charset="0"/>
                  <a:cs typeface="Times New Roman" panose="02020603050405020304" pitchFamily="18" charset="0"/>
                </a:rPr>
                <a:t>）。</a:t>
              </a:r>
              <a:endParaRPr lang="zh-CN" altLang="en-US" sz="2300" dirty="0">
                <a:solidFill>
                  <a:srgbClr val="0070C0"/>
                </a:solidFill>
                <a:latin typeface="Times New Roman" panose="02020603050405020304" pitchFamily="18" charset="0"/>
                <a:cs typeface="Times New Roman" panose="02020603050405020304" pitchFamily="18" charset="0"/>
              </a:endParaRPr>
            </a:p>
          </p:txBody>
        </p:sp>
      </p:grpSp>
      <p:grpSp>
        <p:nvGrpSpPr>
          <p:cNvPr id="26" name="组合 25"/>
          <p:cNvGrpSpPr/>
          <p:nvPr/>
        </p:nvGrpSpPr>
        <p:grpSpPr>
          <a:xfrm>
            <a:off x="549001" y="555626"/>
            <a:ext cx="2615905" cy="876848"/>
            <a:chOff x="326687" y="247818"/>
            <a:chExt cx="4861582" cy="725466"/>
          </a:xfrm>
        </p:grpSpPr>
        <p:sp>
          <p:nvSpPr>
            <p:cNvPr id="27" name="文本框 7"/>
            <p:cNvSpPr txBox="1"/>
            <p:nvPr/>
          </p:nvSpPr>
          <p:spPr bwMode="auto">
            <a:xfrm>
              <a:off x="399106" y="412399"/>
              <a:ext cx="469336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线性链表</a:t>
              </a:r>
              <a:endParaRPr lang="zh-CN" altLang="en-US" sz="2400" kern="0" dirty="0">
                <a:solidFill>
                  <a:srgbClr val="0070C0"/>
                </a:solidFill>
                <a:latin typeface="+mn-ea"/>
              </a:endParaRPr>
            </a:p>
          </p:txBody>
        </p:sp>
        <p:grpSp>
          <p:nvGrpSpPr>
            <p:cNvPr id="28" name="组合 27"/>
            <p:cNvGrpSpPr/>
            <p:nvPr/>
          </p:nvGrpSpPr>
          <p:grpSpPr>
            <a:xfrm>
              <a:off x="326687" y="247818"/>
              <a:ext cx="4861582" cy="725466"/>
              <a:chOff x="326687" y="247818"/>
              <a:chExt cx="4861582" cy="725466"/>
            </a:xfrm>
          </p:grpSpPr>
          <p:grpSp>
            <p:nvGrpSpPr>
              <p:cNvPr id="29" name="组合 28"/>
              <p:cNvGrpSpPr/>
              <p:nvPr/>
            </p:nvGrpSpPr>
            <p:grpSpPr>
              <a:xfrm>
                <a:off x="349799" y="247818"/>
                <a:ext cx="4791980" cy="261575"/>
                <a:chOff x="349799" y="247818"/>
                <a:chExt cx="4791980" cy="261575"/>
              </a:xfrm>
            </p:grpSpPr>
            <p:cxnSp>
              <p:nvCxnSpPr>
                <p:cNvPr id="67" name="直接连接符 66"/>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1" name="任意多边形: 形状 7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mn-ea"/>
                  </a:endParaRPr>
                </a:p>
              </p:txBody>
            </p:sp>
            <p:sp>
              <p:nvSpPr>
                <p:cNvPr id="72" name="任意多边形: 形状 7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mn-ea"/>
                  </a:endParaRPr>
                </a:p>
              </p:txBody>
            </p:sp>
          </p:grpSp>
          <p:grpSp>
            <p:nvGrpSpPr>
              <p:cNvPr id="30" name="组合 29"/>
              <p:cNvGrpSpPr/>
              <p:nvPr/>
            </p:nvGrpSpPr>
            <p:grpSpPr>
              <a:xfrm>
                <a:off x="349799" y="711709"/>
                <a:ext cx="4815092" cy="261575"/>
                <a:chOff x="358852" y="925118"/>
                <a:chExt cx="4815092" cy="261575"/>
              </a:xfrm>
            </p:grpSpPr>
            <p:cxnSp>
              <p:nvCxnSpPr>
                <p:cNvPr id="60" name="直接连接符 59"/>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5" name="任意多边形: 形状 64"/>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n-ea"/>
                  </a:endParaRPr>
                </a:p>
              </p:txBody>
            </p:sp>
            <p:sp>
              <p:nvSpPr>
                <p:cNvPr id="66" name="任意多边形: 形状 65"/>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mn-ea"/>
                  </a:endParaRPr>
                </a:p>
              </p:txBody>
            </p:sp>
          </p:grpSp>
          <p:grpSp>
            <p:nvGrpSpPr>
              <p:cNvPr id="54" name="组合 53"/>
              <p:cNvGrpSpPr/>
              <p:nvPr/>
            </p:nvGrpSpPr>
            <p:grpSpPr>
              <a:xfrm>
                <a:off x="5138963" y="489126"/>
                <a:ext cx="49306" cy="329693"/>
                <a:chOff x="5138963" y="489126"/>
                <a:chExt cx="49306" cy="329693"/>
              </a:xfrm>
            </p:grpSpPr>
            <p:sp>
              <p:nvSpPr>
                <p:cNvPr id="58" name="椭圆 5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9" name="椭圆 5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55" name="组合 54"/>
              <p:cNvGrpSpPr/>
              <p:nvPr/>
            </p:nvGrpSpPr>
            <p:grpSpPr>
              <a:xfrm>
                <a:off x="326687" y="399838"/>
                <a:ext cx="49306" cy="329693"/>
                <a:chOff x="5138963" y="489126"/>
                <a:chExt cx="49306" cy="329693"/>
              </a:xfrm>
            </p:grpSpPr>
            <p:sp>
              <p:nvSpPr>
                <p:cNvPr id="56" name="椭圆 5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7" name="椭圆 5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wipe(left)">
                                      <p:cBhvr>
                                        <p:cTn id="11"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549001" y="1445635"/>
            <a:ext cx="5686414" cy="5425414"/>
          </a:xfrm>
          <a:prstGeom prst="rect">
            <a:avLst/>
          </a:prstGeom>
          <a:noFill/>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altLang="zh-CN" sz="2400" dirty="0">
                <a:latin typeface="Times New Roman" panose="02020603050405020304" pitchFamily="18" charset="0"/>
                <a:cs typeface="Times New Roman" panose="02020603050405020304" pitchFamily="18" charset="0"/>
              </a:rPr>
              <a:t>#include &lt;iostream&gt;</a:t>
            </a:r>
            <a:endParaRPr lang="en-US" altLang="zh-CN" sz="2400" dirty="0">
              <a:latin typeface="Times New Roman" panose="02020603050405020304" pitchFamily="18" charset="0"/>
              <a:cs typeface="Times New Roman" panose="02020603050405020304" pitchFamily="18" charset="0"/>
            </a:endParaRPr>
          </a:p>
          <a:p>
            <a:pPr marL="0" indent="0">
              <a:lnSpc>
                <a:spcPct val="100000"/>
              </a:lnSpc>
              <a:spcBef>
                <a:spcPts val="0"/>
              </a:spcBef>
              <a:buNone/>
            </a:pPr>
            <a:r>
              <a:rPr lang="en-US" altLang="zh-CN" sz="2400" dirty="0">
                <a:latin typeface="Times New Roman" panose="02020603050405020304" pitchFamily="18" charset="0"/>
                <a:cs typeface="Times New Roman" panose="02020603050405020304" pitchFamily="18" charset="0"/>
              </a:rPr>
              <a:t>using namespace std;</a:t>
            </a:r>
            <a:endParaRPr lang="en-US" altLang="zh-CN" sz="2400" dirty="0">
              <a:latin typeface="Times New Roman" panose="02020603050405020304" pitchFamily="18" charset="0"/>
              <a:cs typeface="Times New Roman" panose="02020603050405020304" pitchFamily="18" charset="0"/>
            </a:endParaRPr>
          </a:p>
          <a:p>
            <a:pPr marL="0" indent="0">
              <a:lnSpc>
                <a:spcPct val="100000"/>
              </a:lnSpc>
              <a:spcBef>
                <a:spcPts val="0"/>
              </a:spcBef>
              <a:buNone/>
            </a:pPr>
            <a:r>
              <a:rPr lang="en-US" altLang="zh-CN" sz="2400" dirty="0">
                <a:solidFill>
                  <a:srgbClr val="FF0000"/>
                </a:solidFill>
                <a:latin typeface="Times New Roman" panose="02020603050405020304" pitchFamily="18" charset="0"/>
                <a:cs typeface="Times New Roman" panose="02020603050405020304" pitchFamily="18" charset="0"/>
              </a:rPr>
              <a:t>#include "</a:t>
            </a:r>
            <a:r>
              <a:rPr lang="en-US" altLang="zh-CN" sz="2400" dirty="0" err="1">
                <a:solidFill>
                  <a:srgbClr val="FF0000"/>
                </a:solidFill>
                <a:latin typeface="Times New Roman" panose="02020603050405020304" pitchFamily="18" charset="0"/>
                <a:cs typeface="Times New Roman" panose="02020603050405020304" pitchFamily="18" charset="0"/>
              </a:rPr>
              <a:t>LinkList.h</a:t>
            </a:r>
            <a:r>
              <a:rPr lang="en-US" altLang="zh-CN" sz="2400" dirty="0">
                <a:solidFill>
                  <a:srgbClr val="FF0000"/>
                </a:solidFill>
                <a:latin typeface="Times New Roman" panose="02020603050405020304" pitchFamily="18" charset="0"/>
                <a:cs typeface="Times New Roman" panose="02020603050405020304" pitchFamily="18" charset="0"/>
              </a:rPr>
              <a:t>"</a:t>
            </a:r>
            <a:endParaRPr lang="en-US" altLang="zh-CN" sz="2400" dirty="0">
              <a:solidFill>
                <a:srgbClr val="FF0000"/>
              </a:solidFill>
              <a:latin typeface="Times New Roman" panose="02020603050405020304" pitchFamily="18" charset="0"/>
              <a:cs typeface="Times New Roman" panose="02020603050405020304" pitchFamily="18" charset="0"/>
            </a:endParaRPr>
          </a:p>
          <a:p>
            <a:pPr marL="0" indent="0">
              <a:lnSpc>
                <a:spcPct val="100000"/>
              </a:lnSpc>
              <a:spcBef>
                <a:spcPts val="0"/>
              </a:spcBef>
              <a:buNone/>
            </a:pPr>
            <a:r>
              <a:rPr lang="en-US" altLang="zh-CN" sz="2400" dirty="0">
                <a:latin typeface="Times New Roman" panose="02020603050405020304" pitchFamily="18" charset="0"/>
                <a:cs typeface="Times New Roman" panose="02020603050405020304" pitchFamily="18" charset="0"/>
              </a:rPr>
              <a:t>int main()</a:t>
            </a:r>
            <a:endParaRPr lang="en-US" altLang="zh-CN" sz="2400" dirty="0">
              <a:latin typeface="Times New Roman" panose="02020603050405020304" pitchFamily="18" charset="0"/>
              <a:cs typeface="Times New Roman" panose="02020603050405020304" pitchFamily="18" charset="0"/>
            </a:endParaRPr>
          </a:p>
          <a:p>
            <a:pPr marL="0" indent="0">
              <a:lnSpc>
                <a:spcPct val="100000"/>
              </a:lnSpc>
              <a:spcBef>
                <a:spcPts val="0"/>
              </a:spcBef>
              <a:buNone/>
            </a:pP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marL="0" indent="0">
              <a:lnSpc>
                <a:spcPct val="100000"/>
              </a:lnSpc>
              <a:spcBef>
                <a:spcPts val="0"/>
              </a:spcBef>
              <a:buNone/>
            </a:pPr>
            <a:r>
              <a:rPr lang="en-US" altLang="zh-CN" sz="2400" dirty="0">
                <a:solidFill>
                  <a:schemeClr val="tx2"/>
                </a:solidFill>
                <a:latin typeface="Times New Roman" panose="02020603050405020304" pitchFamily="18" charset="0"/>
                <a:cs typeface="Times New Roman" panose="02020603050405020304" pitchFamily="18" charset="0"/>
              </a:rPr>
              <a:t>  </a:t>
            </a:r>
            <a:r>
              <a:rPr lang="en-US" altLang="zh-CN" sz="2400" dirty="0" smtClean="0">
                <a:solidFill>
                  <a:schemeClr val="tx2"/>
                </a:solidFill>
                <a:latin typeface="Times New Roman" panose="02020603050405020304" pitchFamily="18" charset="0"/>
                <a:cs typeface="Times New Roman" panose="02020603050405020304" pitchFamily="18" charset="0"/>
              </a:rPr>
              <a:t>	</a:t>
            </a:r>
            <a:r>
              <a:rPr lang="en-US" altLang="zh-CN" sz="2400" dirty="0" err="1" smtClean="0">
                <a:solidFill>
                  <a:srgbClr val="FF0000"/>
                </a:solidFill>
                <a:latin typeface="Times New Roman" panose="02020603050405020304" pitchFamily="18" charset="0"/>
                <a:cs typeface="Times New Roman" panose="02020603050405020304" pitchFamily="18" charset="0"/>
              </a:rPr>
              <a:t>LinkList</a:t>
            </a:r>
            <a:r>
              <a:rPr lang="en-US" altLang="zh-CN" sz="2400" dirty="0" smtClean="0">
                <a:solidFill>
                  <a:srgbClr val="FF0000"/>
                </a:solidFill>
                <a:latin typeface="Times New Roman" panose="02020603050405020304" pitchFamily="18" charset="0"/>
                <a:cs typeface="Times New Roman" panose="02020603050405020304" pitchFamily="18" charset="0"/>
              </a:rPr>
              <a:t>&lt;</a:t>
            </a:r>
            <a:r>
              <a:rPr lang="en-US" altLang="zh-CN" sz="2400" dirty="0" err="1" smtClean="0">
                <a:solidFill>
                  <a:srgbClr val="FF0000"/>
                </a:solidFill>
                <a:latin typeface="Times New Roman" panose="02020603050405020304" pitchFamily="18" charset="0"/>
                <a:cs typeface="Times New Roman" panose="02020603050405020304" pitchFamily="18" charset="0"/>
              </a:rPr>
              <a:t>int</a:t>
            </a:r>
            <a:r>
              <a:rPr lang="en-US" altLang="zh-CN" sz="2400" dirty="0">
                <a:solidFill>
                  <a:srgbClr val="FF0000"/>
                </a:solidFill>
                <a:latin typeface="Times New Roman" panose="02020603050405020304" pitchFamily="18" charset="0"/>
                <a:cs typeface="Times New Roman" panose="02020603050405020304" pitchFamily="18" charset="0"/>
              </a:rPr>
              <a:t>&gt; </a:t>
            </a:r>
            <a:r>
              <a:rPr lang="en-US" altLang="zh-CN" sz="2400" dirty="0" err="1">
                <a:solidFill>
                  <a:srgbClr val="FF0000"/>
                </a:solidFill>
                <a:latin typeface="Times New Roman" panose="02020603050405020304" pitchFamily="18" charset="0"/>
                <a:cs typeface="Times New Roman" panose="02020603050405020304" pitchFamily="18" charset="0"/>
              </a:rPr>
              <a:t>IntegerLList</a:t>
            </a:r>
            <a:r>
              <a:rPr lang="en-US" altLang="zh-CN" sz="2400" dirty="0">
                <a:solidFill>
                  <a:srgbClr val="FF0000"/>
                </a:solidFill>
                <a:latin typeface="Times New Roman" panose="02020603050405020304" pitchFamily="18" charset="0"/>
                <a:cs typeface="Times New Roman" panose="02020603050405020304" pitchFamily="18" charset="0"/>
              </a:rPr>
              <a:t>;</a:t>
            </a:r>
            <a:endParaRPr lang="en-US" altLang="zh-CN" sz="2400" dirty="0">
              <a:solidFill>
                <a:srgbClr val="FF0000"/>
              </a:solidFill>
              <a:latin typeface="Times New Roman" panose="02020603050405020304" pitchFamily="18" charset="0"/>
              <a:cs typeface="Times New Roman" panose="02020603050405020304" pitchFamily="18" charset="0"/>
            </a:endParaRPr>
          </a:p>
          <a:p>
            <a:pPr marL="0" indent="0">
              <a:lnSpc>
                <a:spcPct val="100000"/>
              </a:lnSpc>
              <a:spcBef>
                <a:spcPts val="0"/>
              </a:spcBef>
              <a:buNone/>
            </a:pPr>
            <a:r>
              <a:rPr lang="zh-CN" altLang="en-US" sz="2400" dirty="0">
                <a:solidFill>
                  <a:schemeClr val="tx2"/>
                </a:solidFill>
                <a:latin typeface="Times New Roman" panose="02020603050405020304" pitchFamily="18" charset="0"/>
                <a:cs typeface="Times New Roman" panose="02020603050405020304" pitchFamily="18" charset="0"/>
              </a:rPr>
              <a:t>  </a:t>
            </a:r>
            <a:r>
              <a:rPr lang="en-US" altLang="zh-CN" sz="2400" dirty="0" smtClean="0">
                <a:solidFill>
                  <a:schemeClr val="tx2"/>
                </a:solidFill>
                <a:latin typeface="Times New Roman" panose="02020603050405020304" pitchFamily="18" charset="0"/>
                <a:cs typeface="Times New Roman" panose="02020603050405020304" pitchFamily="18" charset="0"/>
              </a:rPr>
              <a:t>	</a:t>
            </a:r>
            <a:r>
              <a:rPr lang="en-US" altLang="zh-CN" sz="2400" dirty="0" err="1" smtClean="0">
                <a:latin typeface="Times New Roman" panose="02020603050405020304" pitchFamily="18" charset="0"/>
                <a:cs typeface="Times New Roman" panose="02020603050405020304" pitchFamily="18" charset="0"/>
              </a:rPr>
              <a:t>int</a:t>
            </a:r>
            <a:r>
              <a:rPr lang="en-US" altLang="zh-CN" sz="2400" dirty="0" smtClean="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x,y</a:t>
            </a: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indent="0">
              <a:lnSpc>
                <a:spcPct val="100000"/>
              </a:lnSpc>
              <a:buNone/>
            </a:pPr>
            <a:r>
              <a:rPr lang="en-US" altLang="zh-CN" sz="2400" dirty="0">
                <a:latin typeface="Times New Roman" panose="02020603050405020304" pitchFamily="18" charset="0"/>
                <a:cs typeface="Times New Roman" panose="02020603050405020304" pitchFamily="18" charset="0"/>
              </a:rPr>
              <a:t>  	//</a:t>
            </a:r>
            <a:r>
              <a:rPr lang="zh-CN" altLang="en-US" sz="2400" dirty="0">
                <a:latin typeface="Times New Roman" panose="02020603050405020304" pitchFamily="18" charset="0"/>
                <a:cs typeface="Times New Roman" panose="02020603050405020304" pitchFamily="18" charset="0"/>
              </a:rPr>
              <a:t>依次插入</a:t>
            </a:r>
            <a:r>
              <a:rPr lang="en-US" altLang="zh-CN" sz="2400" dirty="0">
                <a:latin typeface="Times New Roman" panose="02020603050405020304" pitchFamily="18" charset="0"/>
                <a:cs typeface="Times New Roman" panose="02020603050405020304" pitchFamily="18" charset="0"/>
              </a:rPr>
              <a:t>100</a:t>
            </a: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200</a:t>
            </a: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300</a:t>
            </a: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400</a:t>
            </a:r>
            <a:r>
              <a:rPr lang="zh-CN" altLang="en-US" sz="2400" dirty="0" smtClean="0">
                <a:latin typeface="Times New Roman" panose="02020603050405020304" pitchFamily="18" charset="0"/>
                <a:cs typeface="Times New Roman" panose="02020603050405020304" pitchFamily="18" charset="0"/>
              </a:rPr>
              <a:t>，</a:t>
            </a:r>
            <a:endParaRPr lang="en-US" altLang="zh-CN" sz="2400" dirty="0" smtClean="0">
              <a:latin typeface="Times New Roman" panose="02020603050405020304" pitchFamily="18" charset="0"/>
              <a:cs typeface="Times New Roman" panose="02020603050405020304" pitchFamily="18" charset="0"/>
            </a:endParaRPr>
          </a:p>
          <a:p>
            <a:pPr indent="0">
              <a:lnSpc>
                <a:spcPct val="100000"/>
              </a:lnSpc>
              <a:buNone/>
            </a:pPr>
            <a:r>
              <a:rPr lang="en-US" altLang="zh-CN" sz="2400" dirty="0" smtClean="0">
                <a:latin typeface="Times New Roman" panose="02020603050405020304" pitchFamily="18" charset="0"/>
                <a:cs typeface="Times New Roman" panose="02020603050405020304" pitchFamily="18" charset="0"/>
              </a:rPr>
              <a:t>	//</a:t>
            </a:r>
            <a:r>
              <a:rPr lang="zh-CN" altLang="en-US" sz="2400" dirty="0" smtClean="0">
                <a:latin typeface="Times New Roman" panose="02020603050405020304" pitchFamily="18" charset="0"/>
                <a:cs typeface="Times New Roman" panose="02020603050405020304" pitchFamily="18" charset="0"/>
              </a:rPr>
              <a:t>显</a:t>
            </a:r>
            <a:r>
              <a:rPr lang="zh-CN" altLang="en-US" sz="2400" dirty="0">
                <a:latin typeface="Times New Roman" panose="02020603050405020304" pitchFamily="18" charset="0"/>
                <a:cs typeface="Times New Roman" panose="02020603050405020304" pitchFamily="18" charset="0"/>
              </a:rPr>
              <a:t>示当前表的相关信息</a:t>
            </a:r>
            <a:endParaRPr lang="zh-CN" altLang="en-US" sz="2400" dirty="0">
              <a:latin typeface="Times New Roman" panose="02020603050405020304" pitchFamily="18" charset="0"/>
              <a:cs typeface="Times New Roman" panose="02020603050405020304" pitchFamily="18" charset="0"/>
            </a:endParaRPr>
          </a:p>
          <a:p>
            <a:pPr marL="0" indent="0">
              <a:lnSpc>
                <a:spcPct val="100000"/>
              </a:lnSpc>
              <a:spcBef>
                <a:spcPts val="0"/>
              </a:spcBef>
              <a:buNone/>
            </a:pPr>
            <a:r>
              <a:rPr lang="en-US" altLang="zh-CN" sz="2400" dirty="0" smtClean="0">
                <a:latin typeface="Times New Roman" panose="02020603050405020304" pitchFamily="18" charset="0"/>
                <a:cs typeface="Times New Roman" panose="02020603050405020304" pitchFamily="18" charset="0"/>
              </a:rPr>
              <a:t>  	</a:t>
            </a:r>
            <a:r>
              <a:rPr lang="en-US" altLang="zh-CN" sz="2400" dirty="0" err="1" smtClean="0">
                <a:latin typeface="Times New Roman" panose="02020603050405020304" pitchFamily="18" charset="0"/>
                <a:cs typeface="Times New Roman" panose="02020603050405020304" pitchFamily="18" charset="0"/>
              </a:rPr>
              <a:t>IntegerLList.Insert</a:t>
            </a:r>
            <a:r>
              <a:rPr lang="en-US" altLang="zh-CN" sz="2400" dirty="0" smtClean="0">
                <a:latin typeface="Times New Roman" panose="02020603050405020304" pitchFamily="18" charset="0"/>
                <a:cs typeface="Times New Roman" panose="02020603050405020304" pitchFamily="18" charset="0"/>
              </a:rPr>
              <a:t>(1,100</a:t>
            </a: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marL="0" indent="0">
              <a:lnSpc>
                <a:spcPct val="100000"/>
              </a:lnSpc>
              <a:spcBef>
                <a:spcPts val="0"/>
              </a:spcBef>
              <a:buNone/>
            </a:pPr>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	</a:t>
            </a:r>
            <a:r>
              <a:rPr lang="en-US" altLang="zh-CN" sz="2400" dirty="0" err="1" smtClean="0">
                <a:latin typeface="Times New Roman" panose="02020603050405020304" pitchFamily="18" charset="0"/>
                <a:cs typeface="Times New Roman" panose="02020603050405020304" pitchFamily="18" charset="0"/>
              </a:rPr>
              <a:t>IntegerLList.Insert</a:t>
            </a:r>
            <a:r>
              <a:rPr lang="en-US" altLang="zh-CN" sz="2400" dirty="0" smtClean="0">
                <a:latin typeface="Times New Roman" panose="02020603050405020304" pitchFamily="18" charset="0"/>
                <a:cs typeface="Times New Roman" panose="02020603050405020304" pitchFamily="18" charset="0"/>
              </a:rPr>
              <a:t>(2,200</a:t>
            </a: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marL="0" indent="0">
              <a:lnSpc>
                <a:spcPct val="100000"/>
              </a:lnSpc>
              <a:spcBef>
                <a:spcPts val="0"/>
              </a:spcBef>
              <a:buNone/>
            </a:pPr>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	</a:t>
            </a:r>
            <a:r>
              <a:rPr lang="en-US" altLang="zh-CN" sz="2400" dirty="0" err="1" smtClean="0">
                <a:latin typeface="Times New Roman" panose="02020603050405020304" pitchFamily="18" charset="0"/>
                <a:cs typeface="Times New Roman" panose="02020603050405020304" pitchFamily="18" charset="0"/>
              </a:rPr>
              <a:t>IntegerLList.Insert</a:t>
            </a:r>
            <a:r>
              <a:rPr lang="en-US" altLang="zh-CN" sz="2400" dirty="0" smtClean="0">
                <a:latin typeface="Times New Roman" panose="02020603050405020304" pitchFamily="18" charset="0"/>
                <a:cs typeface="Times New Roman" panose="02020603050405020304" pitchFamily="18" charset="0"/>
              </a:rPr>
              <a:t>(3,300</a:t>
            </a: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marL="0" indent="0">
              <a:lnSpc>
                <a:spcPct val="100000"/>
              </a:lnSpc>
              <a:spcBef>
                <a:spcPts val="0"/>
              </a:spcBef>
              <a:buNone/>
            </a:pPr>
            <a:r>
              <a:rPr lang="en-US" altLang="zh-CN" sz="2400" dirty="0">
                <a:latin typeface="Times New Roman" panose="02020603050405020304" pitchFamily="18" charset="0"/>
                <a:cs typeface="Times New Roman" panose="02020603050405020304" pitchFamily="18" charset="0"/>
              </a:rPr>
              <a:t>  </a:t>
            </a:r>
            <a:r>
              <a:rPr lang="en-US" altLang="zh-CN" sz="2400" dirty="0" smtClean="0">
                <a:latin typeface="Times New Roman" panose="02020603050405020304" pitchFamily="18" charset="0"/>
                <a:cs typeface="Times New Roman" panose="02020603050405020304" pitchFamily="18" charset="0"/>
              </a:rPr>
              <a:t>	</a:t>
            </a:r>
            <a:r>
              <a:rPr lang="en-US" altLang="zh-CN" sz="2400" dirty="0" err="1" smtClean="0">
                <a:latin typeface="Times New Roman" panose="02020603050405020304" pitchFamily="18" charset="0"/>
                <a:cs typeface="Times New Roman" panose="02020603050405020304" pitchFamily="18" charset="0"/>
              </a:rPr>
              <a:t>IntegerLList.Insert</a:t>
            </a:r>
            <a:r>
              <a:rPr lang="en-US" altLang="zh-CN" sz="2400" dirty="0" smtClean="0">
                <a:latin typeface="Times New Roman" panose="02020603050405020304" pitchFamily="18" charset="0"/>
                <a:cs typeface="Times New Roman" panose="02020603050405020304" pitchFamily="18" charset="0"/>
              </a:rPr>
              <a:t>(4,400</a:t>
            </a: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marL="0" indent="0">
              <a:lnSpc>
                <a:spcPct val="100000"/>
              </a:lnSpc>
              <a:buNone/>
            </a:pPr>
            <a:endParaRPr lang="zh-CN" altLang="zh-CN" sz="1800" dirty="0">
              <a:solidFill>
                <a:schemeClr val="tx2"/>
              </a:solidFill>
              <a:latin typeface="Times New Roman" panose="02020603050405020304" pitchFamily="18" charset="0"/>
              <a:ea typeface="宋体" panose="02010600030101010101" pitchFamily="2" charset="-122"/>
              <a:cs typeface="Times New Roman" panose="02020603050405020304" pitchFamily="18" charset="0"/>
            </a:endParaRPr>
          </a:p>
        </p:txBody>
      </p:sp>
      <p:grpSp>
        <p:nvGrpSpPr>
          <p:cNvPr id="52" name="组合 39"/>
          <p:cNvGrpSpPr/>
          <p:nvPr/>
        </p:nvGrpSpPr>
        <p:grpSpPr>
          <a:xfrm>
            <a:off x="549002" y="433300"/>
            <a:ext cx="4345215" cy="876848"/>
            <a:chOff x="326687" y="247818"/>
            <a:chExt cx="6287922" cy="725466"/>
          </a:xfrm>
        </p:grpSpPr>
        <p:sp>
          <p:nvSpPr>
            <p:cNvPr id="53" name="文本框 7"/>
            <p:cNvSpPr txBox="1"/>
            <p:nvPr/>
          </p:nvSpPr>
          <p:spPr bwMode="auto">
            <a:xfrm>
              <a:off x="1038107" y="399838"/>
              <a:ext cx="557650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smtClean="0">
                  <a:solidFill>
                    <a:srgbClr val="0070C0"/>
                  </a:solidFill>
                  <a:latin typeface="+mn-ea"/>
                </a:rPr>
                <a:t>单向链表的应用</a:t>
              </a:r>
              <a:endParaRPr lang="zh-CN" altLang="en-US" sz="2400" kern="0" dirty="0">
                <a:solidFill>
                  <a:srgbClr val="0070C0"/>
                </a:solidFill>
                <a:latin typeface="+mn-ea"/>
              </a:endParaRPr>
            </a:p>
          </p:txBody>
        </p:sp>
        <p:grpSp>
          <p:nvGrpSpPr>
            <p:cNvPr id="54" name="组合 35"/>
            <p:cNvGrpSpPr/>
            <p:nvPr/>
          </p:nvGrpSpPr>
          <p:grpSpPr>
            <a:xfrm>
              <a:off x="326687" y="247818"/>
              <a:ext cx="4861582" cy="725466"/>
              <a:chOff x="326687" y="247818"/>
              <a:chExt cx="4861582" cy="725466"/>
            </a:xfrm>
          </p:grpSpPr>
          <p:grpSp>
            <p:nvGrpSpPr>
              <p:cNvPr id="55" name="组合 2"/>
              <p:cNvGrpSpPr/>
              <p:nvPr/>
            </p:nvGrpSpPr>
            <p:grpSpPr>
              <a:xfrm>
                <a:off x="349799" y="247818"/>
                <a:ext cx="4791980" cy="261575"/>
                <a:chOff x="349799" y="247818"/>
                <a:chExt cx="4791980" cy="261575"/>
              </a:xfrm>
            </p:grpSpPr>
            <p:cxnSp>
              <p:nvCxnSpPr>
                <p:cNvPr id="70"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latin typeface="+mn-ea"/>
                  </a:endParaRPr>
                </a:p>
              </p:txBody>
            </p:sp>
            <p:sp>
              <p:nvSpPr>
                <p:cNvPr id="75"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56" name="组合 1"/>
              <p:cNvGrpSpPr/>
              <p:nvPr/>
            </p:nvGrpSpPr>
            <p:grpSpPr>
              <a:xfrm>
                <a:off x="349799" y="711709"/>
                <a:ext cx="4815092" cy="261575"/>
                <a:chOff x="358852" y="925118"/>
                <a:chExt cx="4815092" cy="261575"/>
              </a:xfrm>
            </p:grpSpPr>
            <p:cxnSp>
              <p:nvCxnSpPr>
                <p:cNvPr id="63"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latin typeface="+mn-ea"/>
                  </a:endParaRPr>
                </a:p>
              </p:txBody>
            </p:sp>
            <p:sp>
              <p:nvSpPr>
                <p:cNvPr id="69"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57" name="组合 33"/>
              <p:cNvGrpSpPr/>
              <p:nvPr/>
            </p:nvGrpSpPr>
            <p:grpSpPr>
              <a:xfrm>
                <a:off x="5138963" y="489126"/>
                <a:ext cx="49306" cy="329693"/>
                <a:chOff x="5138963" y="489126"/>
                <a:chExt cx="49306" cy="329693"/>
              </a:xfrm>
            </p:grpSpPr>
            <p:sp>
              <p:nvSpPr>
                <p:cNvPr id="61"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62"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nvGrpSpPr>
              <p:cNvPr id="58" name="组合 36"/>
              <p:cNvGrpSpPr/>
              <p:nvPr/>
            </p:nvGrpSpPr>
            <p:grpSpPr>
              <a:xfrm>
                <a:off x="326687" y="399838"/>
                <a:ext cx="49306" cy="329693"/>
                <a:chOff x="5138963" y="489126"/>
                <a:chExt cx="49306" cy="329693"/>
              </a:xfrm>
            </p:grpSpPr>
            <p:sp>
              <p:nvSpPr>
                <p:cNvPr id="59"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60"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grpSp>
      <p:sp>
        <p:nvSpPr>
          <p:cNvPr id="76" name="矩形 1"/>
          <p:cNvSpPr/>
          <p:nvPr/>
        </p:nvSpPr>
        <p:spPr>
          <a:xfrm>
            <a:off x="6026331" y="1623832"/>
            <a:ext cx="5904412" cy="5232202"/>
          </a:xfrm>
          <a:prstGeom prst="rect">
            <a:avLst/>
          </a:prstGeom>
        </p:spPr>
        <p:txBody>
          <a:bodyPr wrap="square">
            <a:spAutoFit/>
          </a:bodyPr>
          <a:lstStyle/>
          <a:p>
            <a:pPr indent="365125"/>
            <a:r>
              <a:rPr lang="en-US" altLang="zh-CN" sz="2400" dirty="0">
                <a:latin typeface="Times New Roman" panose="02020603050405020304" pitchFamily="18" charset="0"/>
                <a:cs typeface="Times New Roman" panose="02020603050405020304" pitchFamily="18" charset="0"/>
              </a:rPr>
              <a:t>#include &lt;iostream&gt;</a:t>
            </a:r>
            <a:endParaRPr lang="en-US" altLang="zh-CN" sz="2400" dirty="0">
              <a:latin typeface="Times New Roman" panose="02020603050405020304" pitchFamily="18" charset="0"/>
              <a:cs typeface="Times New Roman" panose="02020603050405020304" pitchFamily="18" charset="0"/>
            </a:endParaRPr>
          </a:p>
          <a:p>
            <a:pPr indent="365125"/>
            <a:r>
              <a:rPr lang="en-US" altLang="zh-CN" sz="2400" dirty="0">
                <a:latin typeface="Times New Roman" panose="02020603050405020304" pitchFamily="18" charset="0"/>
                <a:cs typeface="Times New Roman" panose="02020603050405020304" pitchFamily="18" charset="0"/>
              </a:rPr>
              <a:t>using namespace std;</a:t>
            </a:r>
            <a:endParaRPr lang="en-US" altLang="zh-CN" sz="2400" dirty="0">
              <a:latin typeface="Times New Roman" panose="02020603050405020304" pitchFamily="18" charset="0"/>
              <a:cs typeface="Times New Roman" panose="02020603050405020304" pitchFamily="18" charset="0"/>
            </a:endParaRPr>
          </a:p>
          <a:p>
            <a:pPr indent="365125"/>
            <a:r>
              <a:rPr lang="en-US" altLang="zh-CN" sz="2400" dirty="0">
                <a:solidFill>
                  <a:srgbClr val="FF0000"/>
                </a:solidFill>
                <a:latin typeface="Times New Roman" panose="02020603050405020304" pitchFamily="18" charset="0"/>
                <a:cs typeface="Times New Roman" panose="02020603050405020304" pitchFamily="18" charset="0"/>
              </a:rPr>
              <a:t>#include "</a:t>
            </a:r>
            <a:r>
              <a:rPr lang="en-US" altLang="zh-CN" sz="2400" dirty="0" err="1">
                <a:solidFill>
                  <a:srgbClr val="FF0000"/>
                </a:solidFill>
                <a:latin typeface="Times New Roman" panose="02020603050405020304" pitchFamily="18" charset="0"/>
                <a:cs typeface="Times New Roman" panose="02020603050405020304" pitchFamily="18" charset="0"/>
              </a:rPr>
              <a:t>LinearList.h</a:t>
            </a:r>
            <a:r>
              <a:rPr lang="en-US" altLang="zh-CN" sz="2400" dirty="0">
                <a:solidFill>
                  <a:srgbClr val="FF0000"/>
                </a:solidFill>
                <a:latin typeface="Times New Roman" panose="02020603050405020304" pitchFamily="18" charset="0"/>
                <a:cs typeface="Times New Roman" panose="02020603050405020304" pitchFamily="18" charset="0"/>
              </a:rPr>
              <a:t>"</a:t>
            </a:r>
            <a:endParaRPr lang="en-US" altLang="zh-CN" sz="2400" dirty="0">
              <a:solidFill>
                <a:srgbClr val="FF0000"/>
              </a:solidFill>
              <a:latin typeface="Times New Roman" panose="02020603050405020304" pitchFamily="18" charset="0"/>
              <a:cs typeface="Times New Roman" panose="02020603050405020304" pitchFamily="18" charset="0"/>
            </a:endParaRPr>
          </a:p>
          <a:p>
            <a:pPr indent="365125"/>
            <a:r>
              <a:rPr lang="en-US" altLang="zh-CN" sz="2400" dirty="0">
                <a:latin typeface="Times New Roman" panose="02020603050405020304" pitchFamily="18" charset="0"/>
                <a:cs typeface="Times New Roman" panose="02020603050405020304" pitchFamily="18" charset="0"/>
              </a:rPr>
              <a:t>int main()</a:t>
            </a:r>
            <a:endParaRPr lang="en-US" altLang="zh-CN" sz="2400" dirty="0">
              <a:latin typeface="Times New Roman" panose="02020603050405020304" pitchFamily="18" charset="0"/>
              <a:cs typeface="Times New Roman" panose="02020603050405020304" pitchFamily="18" charset="0"/>
            </a:endParaRPr>
          </a:p>
          <a:p>
            <a:pPr indent="365125"/>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indent="365125"/>
            <a:r>
              <a:rPr lang="en-US" altLang="zh-CN" sz="2400" dirty="0">
                <a:latin typeface="Times New Roman" panose="02020603050405020304" pitchFamily="18" charset="0"/>
                <a:cs typeface="Times New Roman" panose="02020603050405020304" pitchFamily="18" charset="0"/>
              </a:rPr>
              <a:t>	</a:t>
            </a:r>
            <a:r>
              <a:rPr lang="en-US" altLang="zh-CN" sz="2400" dirty="0" err="1" smtClean="0">
                <a:latin typeface="Times New Roman" panose="02020603050405020304" pitchFamily="18" charset="0"/>
                <a:cs typeface="Times New Roman" panose="02020603050405020304" pitchFamily="18" charset="0"/>
              </a:rPr>
              <a:t>LinearList</a:t>
            </a:r>
            <a:r>
              <a:rPr lang="en-US" altLang="zh-CN" sz="2400" dirty="0" smtClean="0">
                <a:latin typeface="Times New Roman" panose="02020603050405020304" pitchFamily="18" charset="0"/>
                <a:cs typeface="Times New Roman" panose="02020603050405020304" pitchFamily="18" charset="0"/>
              </a:rPr>
              <a:t>&lt;</a:t>
            </a:r>
            <a:r>
              <a:rPr lang="en-US" altLang="zh-CN" sz="2400" dirty="0" err="1" smtClean="0">
                <a:solidFill>
                  <a:srgbClr val="FF0000"/>
                </a:solidFill>
                <a:latin typeface="Times New Roman" panose="02020603050405020304" pitchFamily="18" charset="0"/>
                <a:cs typeface="Times New Roman" panose="02020603050405020304" pitchFamily="18" charset="0"/>
              </a:rPr>
              <a:t>int</a:t>
            </a:r>
            <a:r>
              <a:rPr lang="en-US" altLang="zh-CN" sz="2400" dirty="0">
                <a:latin typeface="Times New Roman" panose="02020603050405020304" pitchFamily="18" charset="0"/>
                <a:cs typeface="Times New Roman" panose="02020603050405020304" pitchFamily="18" charset="0"/>
              </a:rPr>
              <a:t>&gt; </a:t>
            </a:r>
            <a:r>
              <a:rPr lang="en-US" altLang="zh-CN" sz="2400" dirty="0" err="1">
                <a:latin typeface="Times New Roman" panose="02020603050405020304" pitchFamily="18" charset="0"/>
                <a:cs typeface="Times New Roman" panose="02020603050405020304" pitchFamily="18" charset="0"/>
              </a:rPr>
              <a:t>IntegerLList</a:t>
            </a:r>
            <a:r>
              <a:rPr lang="en-US" altLang="zh-CN" sz="2400" dirty="0">
                <a:latin typeface="Times New Roman" panose="02020603050405020304" pitchFamily="18" charset="0"/>
                <a:cs typeface="Times New Roman" panose="02020603050405020304" pitchFamily="18" charset="0"/>
              </a:rPr>
              <a:t>(10);	</a:t>
            </a:r>
            <a:endParaRPr lang="en-US" altLang="zh-CN" sz="2400" dirty="0">
              <a:latin typeface="Times New Roman" panose="02020603050405020304" pitchFamily="18" charset="0"/>
              <a:cs typeface="Times New Roman" panose="02020603050405020304" pitchFamily="18" charset="0"/>
            </a:endParaRPr>
          </a:p>
          <a:p>
            <a:pPr indent="365125"/>
            <a:r>
              <a:rPr lang="en-US" altLang="zh-CN" sz="2400" dirty="0">
                <a:latin typeface="Times New Roman" panose="02020603050405020304" pitchFamily="18" charset="0"/>
                <a:cs typeface="Times New Roman" panose="02020603050405020304" pitchFamily="18" charset="0"/>
              </a:rPr>
              <a:t>	</a:t>
            </a:r>
            <a:r>
              <a:rPr lang="en-US" altLang="zh-CN" sz="2400" dirty="0" err="1" smtClean="0">
                <a:latin typeface="Times New Roman" panose="02020603050405020304" pitchFamily="18" charset="0"/>
                <a:cs typeface="Times New Roman" panose="02020603050405020304" pitchFamily="18" charset="0"/>
              </a:rPr>
              <a:t>int</a:t>
            </a:r>
            <a:r>
              <a:rPr lang="en-US" altLang="zh-CN" sz="2400" dirty="0" smtClean="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x,y</a:t>
            </a: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indent="365125"/>
            <a:r>
              <a:rPr lang="en-US" altLang="zh-CN" sz="2400" dirty="0">
                <a:latin typeface="Times New Roman" panose="02020603050405020304" pitchFamily="18" charset="0"/>
                <a:cs typeface="Times New Roman" panose="02020603050405020304" pitchFamily="18" charset="0"/>
              </a:rPr>
              <a:t>	//</a:t>
            </a:r>
            <a:r>
              <a:rPr lang="zh-CN" altLang="en-US" sz="2400" dirty="0">
                <a:latin typeface="Times New Roman" panose="02020603050405020304" pitchFamily="18" charset="0"/>
                <a:cs typeface="Times New Roman" panose="02020603050405020304" pitchFamily="18" charset="0"/>
              </a:rPr>
              <a:t>依次插入</a:t>
            </a:r>
            <a:r>
              <a:rPr lang="en-US" altLang="zh-CN" sz="2400" dirty="0">
                <a:latin typeface="Times New Roman" panose="02020603050405020304" pitchFamily="18" charset="0"/>
                <a:cs typeface="Times New Roman" panose="02020603050405020304" pitchFamily="18" charset="0"/>
              </a:rPr>
              <a:t>100</a:t>
            </a: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200</a:t>
            </a: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300</a:t>
            </a:r>
            <a:r>
              <a:rPr lang="zh-CN" altLang="en-US" sz="2400" dirty="0">
                <a:latin typeface="Times New Roman" panose="02020603050405020304" pitchFamily="18" charset="0"/>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400</a:t>
            </a:r>
            <a:r>
              <a:rPr lang="zh-CN" altLang="en-US" sz="2400" dirty="0" smtClean="0">
                <a:latin typeface="Times New Roman" panose="02020603050405020304" pitchFamily="18" charset="0"/>
                <a:cs typeface="Times New Roman" panose="02020603050405020304" pitchFamily="18" charset="0"/>
              </a:rPr>
              <a:t>，</a:t>
            </a:r>
            <a:endParaRPr lang="en-US" altLang="zh-CN" sz="2400" dirty="0" smtClean="0">
              <a:latin typeface="Times New Roman" panose="02020603050405020304" pitchFamily="18" charset="0"/>
              <a:cs typeface="Times New Roman" panose="02020603050405020304" pitchFamily="18" charset="0"/>
            </a:endParaRPr>
          </a:p>
          <a:p>
            <a:pPr indent="365125"/>
            <a:r>
              <a:rPr lang="en-US" altLang="zh-CN" sz="2400" dirty="0" smtClean="0">
                <a:latin typeface="Times New Roman" panose="02020603050405020304" pitchFamily="18" charset="0"/>
                <a:cs typeface="Times New Roman" panose="02020603050405020304" pitchFamily="18" charset="0"/>
              </a:rPr>
              <a:t>	//</a:t>
            </a:r>
            <a:r>
              <a:rPr lang="zh-CN" altLang="en-US" sz="2400" dirty="0" smtClean="0">
                <a:latin typeface="Times New Roman" panose="02020603050405020304" pitchFamily="18" charset="0"/>
                <a:cs typeface="Times New Roman" panose="02020603050405020304" pitchFamily="18" charset="0"/>
              </a:rPr>
              <a:t>显</a:t>
            </a:r>
            <a:r>
              <a:rPr lang="zh-CN" altLang="en-US" sz="2400" dirty="0">
                <a:latin typeface="Times New Roman" panose="02020603050405020304" pitchFamily="18" charset="0"/>
                <a:cs typeface="Times New Roman" panose="02020603050405020304" pitchFamily="18" charset="0"/>
              </a:rPr>
              <a:t>示当前表的相关信息</a:t>
            </a:r>
            <a:endParaRPr lang="zh-CN" altLang="en-US" sz="2400" dirty="0">
              <a:latin typeface="Times New Roman" panose="02020603050405020304" pitchFamily="18" charset="0"/>
              <a:cs typeface="Times New Roman" panose="02020603050405020304" pitchFamily="18" charset="0"/>
            </a:endParaRPr>
          </a:p>
          <a:p>
            <a:pPr indent="365125"/>
            <a:r>
              <a:rPr lang="zh-CN" altLang="en-US"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IntegerLList.Insert</a:t>
            </a:r>
            <a:r>
              <a:rPr lang="en-US" altLang="zh-CN" sz="2400" dirty="0">
                <a:latin typeface="Times New Roman" panose="02020603050405020304" pitchFamily="18" charset="0"/>
                <a:cs typeface="Times New Roman" panose="02020603050405020304" pitchFamily="18" charset="0"/>
              </a:rPr>
              <a:t>(1,100);</a:t>
            </a:r>
            <a:endParaRPr lang="en-US" altLang="zh-CN" sz="2400" dirty="0">
              <a:latin typeface="Times New Roman" panose="02020603050405020304" pitchFamily="18" charset="0"/>
              <a:cs typeface="Times New Roman" panose="02020603050405020304" pitchFamily="18" charset="0"/>
            </a:endParaRPr>
          </a:p>
          <a:p>
            <a:pPr indent="365125"/>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IntegerLList.Insert</a:t>
            </a:r>
            <a:r>
              <a:rPr lang="en-US" altLang="zh-CN" sz="2400" dirty="0">
                <a:latin typeface="Times New Roman" panose="02020603050405020304" pitchFamily="18" charset="0"/>
                <a:cs typeface="Times New Roman" panose="02020603050405020304" pitchFamily="18" charset="0"/>
              </a:rPr>
              <a:t>(2,200);</a:t>
            </a:r>
            <a:endParaRPr lang="en-US" altLang="zh-CN" sz="2400" dirty="0">
              <a:latin typeface="Times New Roman" panose="02020603050405020304" pitchFamily="18" charset="0"/>
              <a:cs typeface="Times New Roman" panose="02020603050405020304" pitchFamily="18" charset="0"/>
            </a:endParaRPr>
          </a:p>
          <a:p>
            <a:pPr indent="365125"/>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IntegerLList.Insert</a:t>
            </a:r>
            <a:r>
              <a:rPr lang="en-US" altLang="zh-CN" sz="2400" dirty="0">
                <a:latin typeface="Times New Roman" panose="02020603050405020304" pitchFamily="18" charset="0"/>
                <a:cs typeface="Times New Roman" panose="02020603050405020304" pitchFamily="18" charset="0"/>
              </a:rPr>
              <a:t>(3,300);</a:t>
            </a:r>
            <a:endParaRPr lang="en-US" altLang="zh-CN" sz="2400" dirty="0">
              <a:latin typeface="Times New Roman" panose="02020603050405020304" pitchFamily="18" charset="0"/>
              <a:cs typeface="Times New Roman" panose="02020603050405020304" pitchFamily="18" charset="0"/>
            </a:endParaRPr>
          </a:p>
          <a:p>
            <a:pPr indent="365125"/>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IntegerLList.Insert</a:t>
            </a:r>
            <a:r>
              <a:rPr lang="en-US" altLang="zh-CN" sz="2400" dirty="0">
                <a:latin typeface="Times New Roman" panose="02020603050405020304" pitchFamily="18" charset="0"/>
                <a:cs typeface="Times New Roman" panose="02020603050405020304" pitchFamily="18" charset="0"/>
              </a:rPr>
              <a:t>(4,400);</a:t>
            </a:r>
            <a:endParaRPr lang="en-US" altLang="zh-CN" sz="2400" dirty="0">
              <a:latin typeface="Times New Roman" panose="02020603050405020304" pitchFamily="18" charset="0"/>
              <a:cs typeface="Times New Roman" panose="02020603050405020304" pitchFamily="18" charset="0"/>
            </a:endParaRPr>
          </a:p>
          <a:p>
            <a:pPr indent="365125"/>
            <a:r>
              <a:rPr lang="en-US" altLang="zh-CN" sz="2200" dirty="0">
                <a:latin typeface="Times New Roman" panose="02020603050405020304" pitchFamily="18" charset="0"/>
                <a:cs typeface="Times New Roman" panose="02020603050405020304" pitchFamily="18" charset="0"/>
              </a:rPr>
              <a:t>	</a:t>
            </a:r>
            <a:endParaRPr lang="zh-CN" altLang="en-US" sz="2200" dirty="0">
              <a:latin typeface="Times New Roman" panose="02020603050405020304" pitchFamily="18" charset="0"/>
              <a:cs typeface="Times New Roman" panose="02020603050405020304" pitchFamily="18" charset="0"/>
            </a:endParaRPr>
          </a:p>
        </p:txBody>
      </p:sp>
      <p:sp>
        <p:nvSpPr>
          <p:cNvPr id="2" name="Rounded Rectangle 1"/>
          <p:cNvSpPr/>
          <p:nvPr/>
        </p:nvSpPr>
        <p:spPr>
          <a:xfrm>
            <a:off x="226424" y="1475830"/>
            <a:ext cx="5799908" cy="5212356"/>
          </a:xfrm>
          <a:prstGeom prst="roundRect">
            <a:avLst/>
          </a:prstGeom>
          <a:solidFill>
            <a:srgbClr val="0070C0">
              <a:alpha val="16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Rounded Rectangle 76"/>
          <p:cNvSpPr/>
          <p:nvPr/>
        </p:nvSpPr>
        <p:spPr>
          <a:xfrm>
            <a:off x="6235415" y="1430620"/>
            <a:ext cx="5312151" cy="5253087"/>
          </a:xfrm>
          <a:prstGeom prst="roundRect">
            <a:avLst/>
          </a:prstGeom>
          <a:solidFill>
            <a:srgbClr val="0070C0">
              <a:alpha val="16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left)">
                                      <p:cBhvr>
                                        <p:cTn id="7" dur="500"/>
                                        <p:tgtEl>
                                          <p:spTgt spid="5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14" presetClass="entr" presetSubtype="5" fill="hold" grpId="0" nodeType="after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randombar(vertical)">
                                      <p:cBhvr>
                                        <p:cTn id="15" dur="500"/>
                                        <p:tgtEl>
                                          <p:spTgt spid="29"/>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76"/>
                                        </p:tgtEl>
                                        <p:attrNameLst>
                                          <p:attrName>style.visibility</p:attrName>
                                        </p:attrNameLst>
                                      </p:cBhvr>
                                      <p:to>
                                        <p:strVal val="visible"/>
                                      </p:to>
                                    </p:set>
                                    <p:anim calcmode="lin" valueType="num">
                                      <p:cBhvr additive="base">
                                        <p:cTn id="20" dur="500" fill="hold"/>
                                        <p:tgtEl>
                                          <p:spTgt spid="76"/>
                                        </p:tgtEl>
                                        <p:attrNameLst>
                                          <p:attrName>ppt_x</p:attrName>
                                        </p:attrNameLst>
                                      </p:cBhvr>
                                      <p:tavLst>
                                        <p:tav tm="0">
                                          <p:val>
                                            <p:strVal val="#ppt_x"/>
                                          </p:val>
                                        </p:tav>
                                        <p:tav tm="100000">
                                          <p:val>
                                            <p:strVal val="#ppt_x"/>
                                          </p:val>
                                        </p:tav>
                                      </p:tavLst>
                                    </p:anim>
                                    <p:anim calcmode="lin" valueType="num">
                                      <p:cBhvr additive="base">
                                        <p:cTn id="21" dur="500" fill="hold"/>
                                        <p:tgtEl>
                                          <p:spTgt spid="76"/>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77"/>
                                        </p:tgtEl>
                                        <p:attrNameLst>
                                          <p:attrName>style.visibility</p:attrName>
                                        </p:attrNameLst>
                                      </p:cBhvr>
                                      <p:to>
                                        <p:strVal val="visible"/>
                                      </p:to>
                                    </p:set>
                                    <p:anim calcmode="lin" valueType="num">
                                      <p:cBhvr additive="base">
                                        <p:cTn id="24" dur="500" fill="hold"/>
                                        <p:tgtEl>
                                          <p:spTgt spid="77"/>
                                        </p:tgtEl>
                                        <p:attrNameLst>
                                          <p:attrName>ppt_x</p:attrName>
                                        </p:attrNameLst>
                                      </p:cBhvr>
                                      <p:tavLst>
                                        <p:tav tm="0">
                                          <p:val>
                                            <p:strVal val="#ppt_x"/>
                                          </p:val>
                                        </p:tav>
                                        <p:tav tm="100000">
                                          <p:val>
                                            <p:strVal val="#ppt_x"/>
                                          </p:val>
                                        </p:tav>
                                      </p:tavLst>
                                    </p:anim>
                                    <p:anim calcmode="lin" valueType="num">
                                      <p:cBhvr additive="base">
                                        <p:cTn id="25" dur="500" fill="hold"/>
                                        <p:tgtEl>
                                          <p:spTgt spid="7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76" grpId="0"/>
      <p:bldP spid="2" grpId="0" animBg="1"/>
      <p:bldP spid="77"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组合 39"/>
          <p:cNvGrpSpPr/>
          <p:nvPr/>
        </p:nvGrpSpPr>
        <p:grpSpPr>
          <a:xfrm>
            <a:off x="549002" y="555626"/>
            <a:ext cx="4345215" cy="876848"/>
            <a:chOff x="326687" y="247818"/>
            <a:chExt cx="6287922" cy="725466"/>
          </a:xfrm>
        </p:grpSpPr>
        <p:sp>
          <p:nvSpPr>
            <p:cNvPr id="53" name="文本框 7"/>
            <p:cNvSpPr txBox="1"/>
            <p:nvPr/>
          </p:nvSpPr>
          <p:spPr bwMode="auto">
            <a:xfrm>
              <a:off x="1038107" y="399838"/>
              <a:ext cx="557650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smtClean="0">
                  <a:solidFill>
                    <a:srgbClr val="0070C0"/>
                  </a:solidFill>
                  <a:latin typeface="+mn-ea"/>
                </a:rPr>
                <a:t>单向链表的应用</a:t>
              </a:r>
              <a:endParaRPr lang="zh-CN" altLang="en-US" sz="2400" kern="0" dirty="0">
                <a:solidFill>
                  <a:srgbClr val="0070C0"/>
                </a:solidFill>
                <a:latin typeface="+mn-ea"/>
              </a:endParaRPr>
            </a:p>
          </p:txBody>
        </p:sp>
        <p:grpSp>
          <p:nvGrpSpPr>
            <p:cNvPr id="54" name="组合 35"/>
            <p:cNvGrpSpPr/>
            <p:nvPr/>
          </p:nvGrpSpPr>
          <p:grpSpPr>
            <a:xfrm>
              <a:off x="326687" y="247818"/>
              <a:ext cx="4861582" cy="725466"/>
              <a:chOff x="326687" y="247818"/>
              <a:chExt cx="4861582" cy="725466"/>
            </a:xfrm>
          </p:grpSpPr>
          <p:grpSp>
            <p:nvGrpSpPr>
              <p:cNvPr id="55" name="组合 2"/>
              <p:cNvGrpSpPr/>
              <p:nvPr/>
            </p:nvGrpSpPr>
            <p:grpSpPr>
              <a:xfrm>
                <a:off x="349799" y="247818"/>
                <a:ext cx="4791980" cy="261575"/>
                <a:chOff x="349799" y="247818"/>
                <a:chExt cx="4791980" cy="261575"/>
              </a:xfrm>
            </p:grpSpPr>
            <p:cxnSp>
              <p:nvCxnSpPr>
                <p:cNvPr id="70"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latin typeface="+mn-ea"/>
                  </a:endParaRPr>
                </a:p>
              </p:txBody>
            </p:sp>
            <p:sp>
              <p:nvSpPr>
                <p:cNvPr id="75"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56" name="组合 1"/>
              <p:cNvGrpSpPr/>
              <p:nvPr/>
            </p:nvGrpSpPr>
            <p:grpSpPr>
              <a:xfrm>
                <a:off x="349799" y="711709"/>
                <a:ext cx="4815092" cy="261575"/>
                <a:chOff x="358852" y="925118"/>
                <a:chExt cx="4815092" cy="261575"/>
              </a:xfrm>
            </p:grpSpPr>
            <p:cxnSp>
              <p:nvCxnSpPr>
                <p:cNvPr id="63"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latin typeface="+mn-ea"/>
                  </a:endParaRPr>
                </a:p>
              </p:txBody>
            </p:sp>
            <p:sp>
              <p:nvSpPr>
                <p:cNvPr id="69"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57" name="组合 33"/>
              <p:cNvGrpSpPr/>
              <p:nvPr/>
            </p:nvGrpSpPr>
            <p:grpSpPr>
              <a:xfrm>
                <a:off x="5138963" y="489126"/>
                <a:ext cx="49306" cy="329693"/>
                <a:chOff x="5138963" y="489126"/>
                <a:chExt cx="49306" cy="329693"/>
              </a:xfrm>
            </p:grpSpPr>
            <p:sp>
              <p:nvSpPr>
                <p:cNvPr id="61"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62"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nvGrpSpPr>
              <p:cNvPr id="58" name="组合 36"/>
              <p:cNvGrpSpPr/>
              <p:nvPr/>
            </p:nvGrpSpPr>
            <p:grpSpPr>
              <a:xfrm>
                <a:off x="326687" y="399838"/>
                <a:ext cx="49306" cy="329693"/>
                <a:chOff x="5138963" y="489126"/>
                <a:chExt cx="49306" cy="329693"/>
              </a:xfrm>
            </p:grpSpPr>
            <p:sp>
              <p:nvSpPr>
                <p:cNvPr id="59"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60"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grpSp>
      <p:sp>
        <p:nvSpPr>
          <p:cNvPr id="76" name="矩形 1"/>
          <p:cNvSpPr/>
          <p:nvPr/>
        </p:nvSpPr>
        <p:spPr>
          <a:xfrm>
            <a:off x="1660090" y="2045005"/>
            <a:ext cx="9469464" cy="3194721"/>
          </a:xfrm>
          <a:prstGeom prst="rect">
            <a:avLst/>
          </a:prstGeom>
        </p:spPr>
        <p:txBody>
          <a:bodyPr wrap="square">
            <a:spAutoFit/>
          </a:bodyPr>
          <a:lstStyle/>
          <a:p>
            <a:pPr indent="365125">
              <a:lnSpc>
                <a:spcPct val="120000"/>
              </a:lnSpc>
            </a:pPr>
            <a:r>
              <a:rPr lang="en-US" altLang="zh-CN" sz="2400" dirty="0" smtClean="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cout</a:t>
            </a:r>
            <a:r>
              <a:rPr lang="en-US" altLang="zh-CN" sz="2400" dirty="0">
                <a:latin typeface="Times New Roman" panose="02020603050405020304" pitchFamily="18" charset="0"/>
                <a:cs typeface="Times New Roman" panose="02020603050405020304" pitchFamily="18" charset="0"/>
              </a:rPr>
              <a:t>&lt;&lt;"</a:t>
            </a:r>
            <a:r>
              <a:rPr lang="zh-CN" altLang="en-US" sz="2400" dirty="0">
                <a:latin typeface="Times New Roman" panose="02020603050405020304" pitchFamily="18" charset="0"/>
                <a:cs typeface="Times New Roman" panose="02020603050405020304" pitchFamily="18" charset="0"/>
              </a:rPr>
              <a:t>当前表的长度为：</a:t>
            </a:r>
            <a:r>
              <a:rPr lang="en-US" altLang="zh-CN" sz="2400" dirty="0">
                <a:latin typeface="Times New Roman" panose="02020603050405020304" pitchFamily="18" charset="0"/>
                <a:cs typeface="Times New Roman" panose="02020603050405020304" pitchFamily="18" charset="0"/>
              </a:rPr>
              <a:t>"&lt;&lt;</a:t>
            </a:r>
            <a:r>
              <a:rPr lang="en-US" altLang="zh-CN" sz="2400" dirty="0" err="1">
                <a:latin typeface="Times New Roman" panose="02020603050405020304" pitchFamily="18" charset="0"/>
                <a:cs typeface="Times New Roman" panose="02020603050405020304" pitchFamily="18" charset="0"/>
              </a:rPr>
              <a:t>IntegerLList.GetLength</a:t>
            </a:r>
            <a:r>
              <a:rPr lang="en-US" altLang="zh-CN" sz="2400" dirty="0">
                <a:latin typeface="Times New Roman" panose="02020603050405020304" pitchFamily="18" charset="0"/>
                <a:cs typeface="Times New Roman" panose="02020603050405020304" pitchFamily="18" charset="0"/>
              </a:rPr>
              <a:t>()&lt;&lt;</a:t>
            </a:r>
            <a:r>
              <a:rPr lang="en-US" altLang="zh-CN" sz="2400" dirty="0" err="1">
                <a:latin typeface="Times New Roman" panose="02020603050405020304" pitchFamily="18" charset="0"/>
                <a:cs typeface="Times New Roman" panose="02020603050405020304" pitchFamily="18" charset="0"/>
              </a:rPr>
              <a:t>endl</a:t>
            </a: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indent="365125">
              <a:lnSpc>
                <a:spcPct val="120000"/>
              </a:lnSpc>
            </a:pPr>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cout</a:t>
            </a:r>
            <a:r>
              <a:rPr lang="en-US" altLang="zh-CN" sz="2400" dirty="0">
                <a:latin typeface="Times New Roman" panose="02020603050405020304" pitchFamily="18" charset="0"/>
                <a:cs typeface="Times New Roman" panose="02020603050405020304" pitchFamily="18" charset="0"/>
              </a:rPr>
              <a:t>&lt;&lt;"</a:t>
            </a:r>
            <a:r>
              <a:rPr lang="zh-CN" altLang="en-US" sz="2400" dirty="0">
                <a:latin typeface="Times New Roman" panose="02020603050405020304" pitchFamily="18" charset="0"/>
                <a:cs typeface="Times New Roman" panose="02020603050405020304" pitchFamily="18" charset="0"/>
              </a:rPr>
              <a:t>当前表的元素为：</a:t>
            </a:r>
            <a:r>
              <a:rPr lang="en-US" altLang="zh-CN" sz="2400" dirty="0">
                <a:latin typeface="Times New Roman" panose="02020603050405020304" pitchFamily="18" charset="0"/>
                <a:cs typeface="Times New Roman" panose="02020603050405020304" pitchFamily="18" charset="0"/>
              </a:rPr>
              <a:t>\n"</a:t>
            </a:r>
            <a:r>
              <a:rPr lang="en-US" altLang="zh-CN" sz="2400" b="1" dirty="0">
                <a:latin typeface="Times New Roman" panose="02020603050405020304" pitchFamily="18" charset="0"/>
                <a:cs typeface="Times New Roman" panose="02020603050405020304" pitchFamily="18" charset="0"/>
              </a:rPr>
              <a:t>&lt;&lt;</a:t>
            </a:r>
            <a:r>
              <a:rPr lang="en-US" altLang="zh-CN" sz="2400" dirty="0" err="1">
                <a:latin typeface="Times New Roman" panose="02020603050405020304" pitchFamily="18" charset="0"/>
                <a:cs typeface="Times New Roman" panose="02020603050405020304" pitchFamily="18" charset="0"/>
              </a:rPr>
              <a:t>IntegerLList</a:t>
            </a:r>
            <a:r>
              <a:rPr lang="en-US" altLang="zh-CN" sz="2400" dirty="0">
                <a:latin typeface="Times New Roman" panose="02020603050405020304" pitchFamily="18" charset="0"/>
                <a:cs typeface="Times New Roman" panose="02020603050405020304" pitchFamily="18" charset="0"/>
              </a:rPr>
              <a:t>&lt;&lt;</a:t>
            </a:r>
            <a:r>
              <a:rPr lang="en-US" altLang="zh-CN" sz="2400" dirty="0" err="1">
                <a:latin typeface="Times New Roman" panose="02020603050405020304" pitchFamily="18" charset="0"/>
                <a:cs typeface="Times New Roman" panose="02020603050405020304" pitchFamily="18" charset="0"/>
              </a:rPr>
              <a:t>endl</a:t>
            </a: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indent="365125">
              <a:lnSpc>
                <a:spcPct val="120000"/>
              </a:lnSpc>
            </a:pPr>
            <a:r>
              <a:rPr lang="en-US" altLang="zh-CN" sz="2400" dirty="0">
                <a:latin typeface="Times New Roman" panose="02020603050405020304" pitchFamily="18" charset="0"/>
                <a:cs typeface="Times New Roman" panose="02020603050405020304" pitchFamily="18" charset="0"/>
              </a:rPr>
              <a:t>	//</a:t>
            </a:r>
            <a:r>
              <a:rPr lang="zh-CN" altLang="en-US" sz="2400" dirty="0">
                <a:latin typeface="Times New Roman" panose="02020603050405020304" pitchFamily="18" charset="0"/>
                <a:cs typeface="Times New Roman" panose="02020603050405020304" pitchFamily="18" charset="0"/>
              </a:rPr>
              <a:t>读取并输出表中</a:t>
            </a:r>
            <a:r>
              <a:rPr lang="en-US" altLang="zh-CN" sz="2400" dirty="0">
                <a:latin typeface="Times New Roman" panose="02020603050405020304" pitchFamily="18" charset="0"/>
                <a:cs typeface="Times New Roman" panose="02020603050405020304" pitchFamily="18" charset="0"/>
              </a:rPr>
              <a:t>3</a:t>
            </a:r>
            <a:r>
              <a:rPr lang="zh-CN" altLang="en-US" sz="2400" dirty="0">
                <a:latin typeface="Times New Roman" panose="02020603050405020304" pitchFamily="18" charset="0"/>
                <a:cs typeface="Times New Roman" panose="02020603050405020304" pitchFamily="18" charset="0"/>
              </a:rPr>
              <a:t>第个元素的值，判断元素</a:t>
            </a:r>
            <a:r>
              <a:rPr lang="en-US" altLang="zh-CN" sz="2400" dirty="0">
                <a:latin typeface="Times New Roman" panose="02020603050405020304" pitchFamily="18" charset="0"/>
                <a:cs typeface="Times New Roman" panose="02020603050405020304" pitchFamily="18" charset="0"/>
              </a:rPr>
              <a:t>100</a:t>
            </a:r>
            <a:r>
              <a:rPr lang="zh-CN" altLang="en-US" sz="2400" dirty="0">
                <a:latin typeface="Times New Roman" panose="02020603050405020304" pitchFamily="18" charset="0"/>
                <a:cs typeface="Times New Roman" panose="02020603050405020304" pitchFamily="18" charset="0"/>
              </a:rPr>
              <a:t>在表中的位置</a:t>
            </a:r>
            <a:endParaRPr lang="zh-CN" altLang="en-US" sz="2400" dirty="0">
              <a:latin typeface="Times New Roman" panose="02020603050405020304" pitchFamily="18" charset="0"/>
              <a:cs typeface="Times New Roman" panose="02020603050405020304" pitchFamily="18" charset="0"/>
            </a:endParaRPr>
          </a:p>
          <a:p>
            <a:pPr indent="274955">
              <a:lnSpc>
                <a:spcPct val="120000"/>
              </a:lnSpc>
            </a:pPr>
            <a:r>
              <a:rPr lang="en-US" altLang="zh-CN" sz="2400" dirty="0">
                <a:latin typeface="Times New Roman" panose="02020603050405020304" pitchFamily="18" charset="0"/>
                <a:cs typeface="Times New Roman" panose="02020603050405020304" pitchFamily="18" charset="0"/>
              </a:rPr>
              <a:t> 	if(</a:t>
            </a:r>
            <a:r>
              <a:rPr lang="en-US" altLang="zh-CN" sz="2400" dirty="0" err="1">
                <a:latin typeface="Times New Roman" panose="02020603050405020304" pitchFamily="18" charset="0"/>
                <a:cs typeface="Times New Roman" panose="02020603050405020304" pitchFamily="18" charset="0"/>
              </a:rPr>
              <a:t>IntegerLList.GetData</a:t>
            </a:r>
            <a:r>
              <a:rPr lang="en-US" altLang="zh-CN" sz="2400" dirty="0">
                <a:latin typeface="Times New Roman" panose="02020603050405020304" pitchFamily="18" charset="0"/>
                <a:cs typeface="Times New Roman" panose="02020603050405020304" pitchFamily="18" charset="0"/>
              </a:rPr>
              <a:t>(3,x))</a:t>
            </a:r>
            <a:endParaRPr lang="en-US" altLang="zh-CN" sz="2400" dirty="0">
              <a:latin typeface="Times New Roman" panose="02020603050405020304" pitchFamily="18" charset="0"/>
              <a:cs typeface="Times New Roman" panose="02020603050405020304" pitchFamily="18" charset="0"/>
            </a:endParaRPr>
          </a:p>
          <a:p>
            <a:pPr indent="274955">
              <a:lnSpc>
                <a:spcPct val="120000"/>
              </a:lnSpc>
            </a:pPr>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cout</a:t>
            </a:r>
            <a:r>
              <a:rPr lang="en-US" altLang="zh-CN" sz="2400" dirty="0">
                <a:latin typeface="Times New Roman" panose="02020603050405020304" pitchFamily="18" charset="0"/>
                <a:cs typeface="Times New Roman" panose="02020603050405020304" pitchFamily="18" charset="0"/>
              </a:rPr>
              <a:t>&lt;&lt;"</a:t>
            </a:r>
            <a:r>
              <a:rPr lang="zh-CN" altLang="en-US" sz="2400" dirty="0">
                <a:latin typeface="Times New Roman" panose="02020603050405020304" pitchFamily="18" charset="0"/>
                <a:cs typeface="Times New Roman" panose="02020603050405020304" pitchFamily="18" charset="0"/>
              </a:rPr>
              <a:t>表中第</a:t>
            </a:r>
            <a:r>
              <a:rPr lang="en-US" altLang="zh-CN" sz="2400" dirty="0">
                <a:latin typeface="Times New Roman" panose="02020603050405020304" pitchFamily="18" charset="0"/>
                <a:cs typeface="Times New Roman" panose="02020603050405020304" pitchFamily="18" charset="0"/>
              </a:rPr>
              <a:t>3</a:t>
            </a:r>
            <a:r>
              <a:rPr lang="zh-CN" altLang="en-US" sz="2400" dirty="0">
                <a:latin typeface="Times New Roman" panose="02020603050405020304" pitchFamily="18" charset="0"/>
                <a:cs typeface="Times New Roman" panose="02020603050405020304" pitchFamily="18" charset="0"/>
              </a:rPr>
              <a:t>个元素为：</a:t>
            </a:r>
            <a:r>
              <a:rPr lang="en-US" altLang="zh-CN" sz="2400" dirty="0">
                <a:latin typeface="Times New Roman" panose="02020603050405020304" pitchFamily="18" charset="0"/>
                <a:cs typeface="Times New Roman" panose="02020603050405020304" pitchFamily="18" charset="0"/>
              </a:rPr>
              <a:t>"&lt;&lt;x&lt;&lt;</a:t>
            </a:r>
            <a:r>
              <a:rPr lang="en-US" altLang="zh-CN" sz="2400" dirty="0" err="1">
                <a:latin typeface="Times New Roman" panose="02020603050405020304" pitchFamily="18" charset="0"/>
                <a:cs typeface="Times New Roman" panose="02020603050405020304" pitchFamily="18" charset="0"/>
              </a:rPr>
              <a:t>endl</a:t>
            </a:r>
            <a:r>
              <a:rPr lang="en-US" altLang="zh-CN" sz="2400" dirty="0">
                <a:latin typeface="Times New Roman" panose="02020603050405020304" pitchFamily="18" charset="0"/>
                <a:cs typeface="Times New Roman" panose="02020603050405020304" pitchFamily="18" charset="0"/>
              </a:rPr>
              <a:t>;</a:t>
            </a:r>
            <a:endParaRPr lang="en-US" altLang="zh-CN" sz="2400" dirty="0">
              <a:latin typeface="Times New Roman" panose="02020603050405020304" pitchFamily="18" charset="0"/>
              <a:cs typeface="Times New Roman" panose="02020603050405020304" pitchFamily="18" charset="0"/>
            </a:endParaRPr>
          </a:p>
          <a:p>
            <a:pPr indent="274955">
              <a:lnSpc>
                <a:spcPct val="120000"/>
              </a:lnSpc>
            </a:pPr>
            <a:r>
              <a:rPr lang="en-US" altLang="zh-CN" sz="2400" dirty="0">
                <a:latin typeface="Times New Roman" panose="02020603050405020304" pitchFamily="18" charset="0"/>
                <a:cs typeface="Times New Roman" panose="02020603050405020304" pitchFamily="18" charset="0"/>
              </a:rPr>
              <a:t> 	x=100;</a:t>
            </a:r>
            <a:endParaRPr lang="en-US" altLang="zh-CN" sz="2400" dirty="0">
              <a:latin typeface="Times New Roman" panose="02020603050405020304" pitchFamily="18" charset="0"/>
              <a:cs typeface="Times New Roman" panose="02020603050405020304" pitchFamily="18" charset="0"/>
            </a:endParaRPr>
          </a:p>
          <a:p>
            <a:pPr indent="274955">
              <a:lnSpc>
                <a:spcPct val="120000"/>
              </a:lnSpc>
            </a:pPr>
            <a:r>
              <a:rPr lang="en-US" altLang="zh-CN"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cout</a:t>
            </a:r>
            <a:r>
              <a:rPr lang="en-US" altLang="zh-CN" sz="2400" dirty="0">
                <a:latin typeface="Times New Roman" panose="02020603050405020304" pitchFamily="18" charset="0"/>
                <a:cs typeface="Times New Roman" panose="02020603050405020304" pitchFamily="18" charset="0"/>
              </a:rPr>
              <a:t>&lt;&lt;"</a:t>
            </a:r>
            <a:r>
              <a:rPr lang="zh-CN" altLang="en-US" sz="2400" dirty="0">
                <a:latin typeface="Times New Roman" panose="02020603050405020304" pitchFamily="18" charset="0"/>
                <a:cs typeface="Times New Roman" panose="02020603050405020304" pitchFamily="18" charset="0"/>
              </a:rPr>
              <a:t>元素</a:t>
            </a:r>
            <a:r>
              <a:rPr lang="en-US" altLang="zh-CN" sz="2400" dirty="0">
                <a:latin typeface="Times New Roman" panose="02020603050405020304" pitchFamily="18" charset="0"/>
                <a:cs typeface="Times New Roman" panose="02020603050405020304" pitchFamily="18" charset="0"/>
              </a:rPr>
              <a:t>100</a:t>
            </a:r>
            <a:r>
              <a:rPr lang="zh-CN" altLang="en-US" sz="2400" dirty="0">
                <a:latin typeface="Times New Roman" panose="02020603050405020304" pitchFamily="18" charset="0"/>
                <a:cs typeface="Times New Roman" panose="02020603050405020304" pitchFamily="18" charset="0"/>
              </a:rPr>
              <a:t>在表中的位置为：</a:t>
            </a:r>
            <a:r>
              <a:rPr lang="en-US" altLang="zh-CN" sz="2400" dirty="0">
                <a:latin typeface="Times New Roman" panose="02020603050405020304" pitchFamily="18" charset="0"/>
                <a:cs typeface="Times New Roman" panose="02020603050405020304" pitchFamily="18" charset="0"/>
              </a:rPr>
              <a:t>"&lt;&lt;</a:t>
            </a:r>
            <a:r>
              <a:rPr lang="en-US" altLang="zh-CN" sz="2400" dirty="0" err="1">
                <a:latin typeface="Times New Roman" panose="02020603050405020304" pitchFamily="18" charset="0"/>
                <a:cs typeface="Times New Roman" panose="02020603050405020304" pitchFamily="18" charset="0"/>
              </a:rPr>
              <a:t>IntegerLList.Find</a:t>
            </a:r>
            <a:r>
              <a:rPr lang="en-US" altLang="zh-CN" sz="2400" dirty="0">
                <a:latin typeface="Times New Roman" panose="02020603050405020304" pitchFamily="18" charset="0"/>
                <a:cs typeface="Times New Roman" panose="02020603050405020304" pitchFamily="18" charset="0"/>
              </a:rPr>
              <a:t>(x)&lt;&lt;</a:t>
            </a:r>
            <a:r>
              <a:rPr lang="en-US" altLang="zh-CN" sz="2400" dirty="0" err="1">
                <a:latin typeface="Times New Roman" panose="02020603050405020304" pitchFamily="18" charset="0"/>
                <a:cs typeface="Times New Roman" panose="02020603050405020304" pitchFamily="18" charset="0"/>
              </a:rPr>
              <a:t>endl</a:t>
            </a:r>
            <a:r>
              <a:rPr lang="en-US" altLang="zh-CN" sz="2400" dirty="0">
                <a:latin typeface="Times New Roman" panose="02020603050405020304" pitchFamily="18" charset="0"/>
                <a:cs typeface="Times New Roman" panose="02020603050405020304" pitchFamily="18" charset="0"/>
              </a:rPr>
              <a:t>; </a:t>
            </a:r>
            <a:endParaRPr lang="en-US" altLang="zh-CN" sz="24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left)">
                                      <p:cBhvr>
                                        <p:cTn id="7" dur="500"/>
                                        <p:tgtEl>
                                          <p:spTgt spid="5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76"/>
                                        </p:tgtEl>
                                        <p:attrNameLst>
                                          <p:attrName>style.visibility</p:attrName>
                                        </p:attrNameLst>
                                      </p:cBhvr>
                                      <p:to>
                                        <p:strVal val="visible"/>
                                      </p:to>
                                    </p:set>
                                    <p:animEffect transition="in" filter="wipe(up)">
                                      <p:cBhvr>
                                        <p:cTn id="11"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组合 39"/>
          <p:cNvGrpSpPr/>
          <p:nvPr/>
        </p:nvGrpSpPr>
        <p:grpSpPr>
          <a:xfrm>
            <a:off x="549002" y="555626"/>
            <a:ext cx="4345215" cy="876848"/>
            <a:chOff x="326687" y="247818"/>
            <a:chExt cx="6287922" cy="725466"/>
          </a:xfrm>
        </p:grpSpPr>
        <p:sp>
          <p:nvSpPr>
            <p:cNvPr id="53" name="文本框 7"/>
            <p:cNvSpPr txBox="1"/>
            <p:nvPr/>
          </p:nvSpPr>
          <p:spPr bwMode="auto">
            <a:xfrm>
              <a:off x="1038107" y="399838"/>
              <a:ext cx="557650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smtClean="0">
                  <a:solidFill>
                    <a:srgbClr val="0070C0"/>
                  </a:solidFill>
                  <a:latin typeface="+mn-ea"/>
                </a:rPr>
                <a:t>单向链表的应用</a:t>
              </a:r>
              <a:endParaRPr lang="zh-CN" altLang="en-US" sz="2400" kern="0" dirty="0">
                <a:solidFill>
                  <a:srgbClr val="0070C0"/>
                </a:solidFill>
                <a:latin typeface="+mn-ea"/>
              </a:endParaRPr>
            </a:p>
          </p:txBody>
        </p:sp>
        <p:grpSp>
          <p:nvGrpSpPr>
            <p:cNvPr id="54" name="组合 35"/>
            <p:cNvGrpSpPr/>
            <p:nvPr/>
          </p:nvGrpSpPr>
          <p:grpSpPr>
            <a:xfrm>
              <a:off x="326687" y="247818"/>
              <a:ext cx="4861582" cy="725466"/>
              <a:chOff x="326687" y="247818"/>
              <a:chExt cx="4861582" cy="725466"/>
            </a:xfrm>
          </p:grpSpPr>
          <p:grpSp>
            <p:nvGrpSpPr>
              <p:cNvPr id="55" name="组合 2"/>
              <p:cNvGrpSpPr/>
              <p:nvPr/>
            </p:nvGrpSpPr>
            <p:grpSpPr>
              <a:xfrm>
                <a:off x="349799" y="247818"/>
                <a:ext cx="4791980" cy="261575"/>
                <a:chOff x="349799" y="247818"/>
                <a:chExt cx="4791980" cy="261575"/>
              </a:xfrm>
            </p:grpSpPr>
            <p:cxnSp>
              <p:nvCxnSpPr>
                <p:cNvPr id="70"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latin typeface="+mn-ea"/>
                  </a:endParaRPr>
                </a:p>
              </p:txBody>
            </p:sp>
            <p:sp>
              <p:nvSpPr>
                <p:cNvPr id="75"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56" name="组合 1"/>
              <p:cNvGrpSpPr/>
              <p:nvPr/>
            </p:nvGrpSpPr>
            <p:grpSpPr>
              <a:xfrm>
                <a:off x="349799" y="711709"/>
                <a:ext cx="4815092" cy="261575"/>
                <a:chOff x="358852" y="925118"/>
                <a:chExt cx="4815092" cy="261575"/>
              </a:xfrm>
            </p:grpSpPr>
            <p:cxnSp>
              <p:nvCxnSpPr>
                <p:cNvPr id="63"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latin typeface="+mn-ea"/>
                  </a:endParaRPr>
                </a:p>
              </p:txBody>
            </p:sp>
            <p:sp>
              <p:nvSpPr>
                <p:cNvPr id="69"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57" name="组合 33"/>
              <p:cNvGrpSpPr/>
              <p:nvPr/>
            </p:nvGrpSpPr>
            <p:grpSpPr>
              <a:xfrm>
                <a:off x="5138963" y="489126"/>
                <a:ext cx="49306" cy="329693"/>
                <a:chOff x="5138963" y="489126"/>
                <a:chExt cx="49306" cy="329693"/>
              </a:xfrm>
            </p:grpSpPr>
            <p:sp>
              <p:nvSpPr>
                <p:cNvPr id="61"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62"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nvGrpSpPr>
              <p:cNvPr id="58" name="组合 36"/>
              <p:cNvGrpSpPr/>
              <p:nvPr/>
            </p:nvGrpSpPr>
            <p:grpSpPr>
              <a:xfrm>
                <a:off x="326687" y="399838"/>
                <a:ext cx="49306" cy="329693"/>
                <a:chOff x="5138963" y="489126"/>
                <a:chExt cx="49306" cy="329693"/>
              </a:xfrm>
            </p:grpSpPr>
            <p:sp>
              <p:nvSpPr>
                <p:cNvPr id="59"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60"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grpSp>
      <p:sp>
        <p:nvSpPr>
          <p:cNvPr id="27" name="矩形 1"/>
          <p:cNvSpPr/>
          <p:nvPr/>
        </p:nvSpPr>
        <p:spPr>
          <a:xfrm>
            <a:off x="1660090" y="2010171"/>
            <a:ext cx="9521716" cy="4154984"/>
          </a:xfrm>
          <a:prstGeom prst="rect">
            <a:avLst/>
          </a:prstGeom>
        </p:spPr>
        <p:txBody>
          <a:bodyPr wrap="square">
            <a:spAutoFit/>
          </a:bodyPr>
          <a:lstStyle/>
          <a:p>
            <a:pPr indent="274955">
              <a:lnSpc>
                <a:spcPct val="110000"/>
              </a:lnSpc>
            </a:pPr>
            <a:r>
              <a:rPr lang="en-US" altLang="zh-CN" sz="2400" dirty="0" smtClean="0">
                <a:latin typeface="Times New Roman" panose="02020603050405020304" pitchFamily="18" charset="0"/>
                <a:cs typeface="Times New Roman" panose="02020603050405020304" pitchFamily="18" charset="0"/>
              </a:rPr>
              <a:t>	//</a:t>
            </a:r>
            <a:r>
              <a:rPr lang="zh-CN" altLang="en-US" sz="2400" dirty="0">
                <a:latin typeface="Times New Roman" panose="02020603050405020304" pitchFamily="18" charset="0"/>
                <a:cs typeface="Times New Roman" panose="02020603050405020304" pitchFamily="18" charset="0"/>
              </a:rPr>
              <a:t>将</a:t>
            </a:r>
            <a:r>
              <a:rPr lang="en-US" altLang="zh-CN" sz="2400" dirty="0">
                <a:latin typeface="Times New Roman" panose="02020603050405020304" pitchFamily="18" charset="0"/>
                <a:cs typeface="Times New Roman" panose="02020603050405020304" pitchFamily="18" charset="0"/>
              </a:rPr>
              <a:t>100</a:t>
            </a:r>
            <a:r>
              <a:rPr lang="zh-CN" altLang="en-US" sz="2400" dirty="0">
                <a:latin typeface="Times New Roman" panose="02020603050405020304" pitchFamily="18" charset="0"/>
                <a:cs typeface="Times New Roman" panose="02020603050405020304" pitchFamily="18" charset="0"/>
              </a:rPr>
              <a:t>修改为</a:t>
            </a:r>
            <a:r>
              <a:rPr lang="en-US" altLang="zh-CN" sz="2400" dirty="0">
                <a:latin typeface="Times New Roman" panose="02020603050405020304" pitchFamily="18" charset="0"/>
                <a:cs typeface="Times New Roman" panose="02020603050405020304" pitchFamily="18" charset="0"/>
              </a:rPr>
              <a:t>150</a:t>
            </a:r>
            <a:r>
              <a:rPr lang="zh-CN" altLang="en-US" sz="2400" dirty="0">
                <a:latin typeface="Times New Roman" panose="02020603050405020304" pitchFamily="18" charset="0"/>
                <a:cs typeface="Times New Roman" panose="02020603050405020304" pitchFamily="18" charset="0"/>
              </a:rPr>
              <a:t>，删除</a:t>
            </a:r>
            <a:r>
              <a:rPr lang="en-US" altLang="zh-CN" sz="2400" dirty="0">
                <a:latin typeface="Times New Roman" panose="02020603050405020304" pitchFamily="18" charset="0"/>
                <a:cs typeface="Times New Roman" panose="02020603050405020304" pitchFamily="18" charset="0"/>
              </a:rPr>
              <a:t>200</a:t>
            </a:r>
            <a:r>
              <a:rPr lang="zh-CN" altLang="en-US" sz="2400" dirty="0">
                <a:latin typeface="Times New Roman" panose="02020603050405020304" pitchFamily="18" charset="0"/>
                <a:cs typeface="Times New Roman" panose="02020603050405020304" pitchFamily="18" charset="0"/>
              </a:rPr>
              <a:t>和</a:t>
            </a:r>
            <a:r>
              <a:rPr lang="en-US" altLang="zh-CN" sz="2400" dirty="0">
                <a:latin typeface="Times New Roman" panose="02020603050405020304" pitchFamily="18" charset="0"/>
                <a:cs typeface="Times New Roman" panose="02020603050405020304" pitchFamily="18" charset="0"/>
              </a:rPr>
              <a:t>400</a:t>
            </a:r>
            <a:r>
              <a:rPr lang="zh-CN" altLang="en-US" sz="2400" dirty="0">
                <a:latin typeface="Times New Roman" panose="02020603050405020304" pitchFamily="18" charset="0"/>
                <a:cs typeface="Times New Roman" panose="02020603050405020304" pitchFamily="18" charset="0"/>
              </a:rPr>
              <a:t>后，显示当前表的相关信息</a:t>
            </a:r>
            <a:endParaRPr lang="zh-CN" altLang="en-US" sz="2400" dirty="0">
              <a:latin typeface="Times New Roman" panose="02020603050405020304" pitchFamily="18" charset="0"/>
              <a:cs typeface="Times New Roman" panose="02020603050405020304" pitchFamily="18" charset="0"/>
            </a:endParaRPr>
          </a:p>
          <a:p>
            <a:pPr indent="274955">
              <a:lnSpc>
                <a:spcPct val="110000"/>
              </a:lnSpc>
            </a:pPr>
            <a:r>
              <a:rPr lang="it-IT" altLang="zh-CN" sz="2400" dirty="0" smtClean="0">
                <a:latin typeface="Times New Roman" panose="02020603050405020304" pitchFamily="18" charset="0"/>
                <a:cs typeface="Times New Roman" panose="02020603050405020304" pitchFamily="18" charset="0"/>
              </a:rPr>
              <a:t>	x=150</a:t>
            </a:r>
            <a:r>
              <a:rPr lang="it-IT" altLang="zh-CN" sz="2400" dirty="0">
                <a:latin typeface="Times New Roman" panose="02020603050405020304" pitchFamily="18" charset="0"/>
                <a:cs typeface="Times New Roman" panose="02020603050405020304" pitchFamily="18" charset="0"/>
              </a:rPr>
              <a:t>;</a:t>
            </a:r>
            <a:endParaRPr lang="it-IT" altLang="zh-CN" sz="2400" dirty="0">
              <a:latin typeface="Times New Roman" panose="02020603050405020304" pitchFamily="18" charset="0"/>
              <a:cs typeface="Times New Roman" panose="02020603050405020304" pitchFamily="18" charset="0"/>
            </a:endParaRPr>
          </a:p>
          <a:p>
            <a:pPr indent="274955">
              <a:lnSpc>
                <a:spcPct val="110000"/>
              </a:lnSpc>
            </a:pPr>
            <a:r>
              <a:rPr lang="it-IT" altLang="zh-CN" sz="2400" dirty="0" smtClean="0">
                <a:latin typeface="Times New Roman" panose="02020603050405020304" pitchFamily="18" charset="0"/>
                <a:cs typeface="Times New Roman" panose="02020603050405020304" pitchFamily="18" charset="0"/>
              </a:rPr>
              <a:t>	IntegerLList.ModifyData(1,x</a:t>
            </a:r>
            <a:r>
              <a:rPr lang="it-IT" altLang="zh-CN" sz="2400" dirty="0">
                <a:latin typeface="Times New Roman" panose="02020603050405020304" pitchFamily="18" charset="0"/>
                <a:cs typeface="Times New Roman" panose="02020603050405020304" pitchFamily="18" charset="0"/>
              </a:rPr>
              <a:t>);</a:t>
            </a:r>
            <a:endParaRPr lang="it-IT" altLang="zh-CN" sz="2400" dirty="0">
              <a:latin typeface="Times New Roman" panose="02020603050405020304" pitchFamily="18" charset="0"/>
              <a:cs typeface="Times New Roman" panose="02020603050405020304" pitchFamily="18" charset="0"/>
            </a:endParaRPr>
          </a:p>
          <a:p>
            <a:pPr indent="274955">
              <a:lnSpc>
                <a:spcPct val="110000"/>
              </a:lnSpc>
            </a:pPr>
            <a:r>
              <a:rPr lang="it-IT" altLang="zh-CN" sz="2400" dirty="0" smtClean="0">
                <a:latin typeface="Times New Roman" panose="02020603050405020304" pitchFamily="18" charset="0"/>
                <a:cs typeface="Times New Roman" panose="02020603050405020304" pitchFamily="18" charset="0"/>
              </a:rPr>
              <a:t>	IntegerLList.DeleteByIndex(2,x</a:t>
            </a:r>
            <a:r>
              <a:rPr lang="it-IT" altLang="zh-CN" sz="2400" dirty="0">
                <a:latin typeface="Times New Roman" panose="02020603050405020304" pitchFamily="18" charset="0"/>
                <a:cs typeface="Times New Roman" panose="02020603050405020304" pitchFamily="18" charset="0"/>
              </a:rPr>
              <a:t>);</a:t>
            </a:r>
            <a:endParaRPr lang="it-IT" altLang="zh-CN" sz="2400" dirty="0">
              <a:latin typeface="Times New Roman" panose="02020603050405020304" pitchFamily="18" charset="0"/>
              <a:cs typeface="Times New Roman" panose="02020603050405020304" pitchFamily="18" charset="0"/>
            </a:endParaRPr>
          </a:p>
          <a:p>
            <a:pPr indent="274955">
              <a:lnSpc>
                <a:spcPct val="110000"/>
              </a:lnSpc>
            </a:pPr>
            <a:r>
              <a:rPr lang="it-IT" altLang="zh-CN" sz="2400" dirty="0" smtClean="0">
                <a:latin typeface="Times New Roman" panose="02020603050405020304" pitchFamily="18" charset="0"/>
                <a:cs typeface="Times New Roman" panose="02020603050405020304" pitchFamily="18" charset="0"/>
              </a:rPr>
              <a:t>	x=400</a:t>
            </a:r>
            <a:r>
              <a:rPr lang="it-IT" altLang="zh-CN" sz="2400" dirty="0">
                <a:latin typeface="Times New Roman" panose="02020603050405020304" pitchFamily="18" charset="0"/>
                <a:cs typeface="Times New Roman" panose="02020603050405020304" pitchFamily="18" charset="0"/>
              </a:rPr>
              <a:t>;</a:t>
            </a:r>
            <a:endParaRPr lang="it-IT" altLang="zh-CN" sz="2400" dirty="0">
              <a:latin typeface="Times New Roman" panose="02020603050405020304" pitchFamily="18" charset="0"/>
              <a:cs typeface="Times New Roman" panose="02020603050405020304" pitchFamily="18" charset="0"/>
            </a:endParaRPr>
          </a:p>
          <a:p>
            <a:pPr indent="274955">
              <a:lnSpc>
                <a:spcPct val="110000"/>
              </a:lnSpc>
            </a:pPr>
            <a:r>
              <a:rPr lang="it-IT" altLang="zh-CN" sz="2400" dirty="0" smtClean="0">
                <a:latin typeface="Times New Roman" panose="02020603050405020304" pitchFamily="18" charset="0"/>
                <a:cs typeface="Times New Roman" panose="02020603050405020304" pitchFamily="18" charset="0"/>
              </a:rPr>
              <a:t>	IntegerLList.DeleteByKey(x,y</a:t>
            </a:r>
            <a:r>
              <a:rPr lang="it-IT" altLang="zh-CN" sz="2400" dirty="0">
                <a:latin typeface="Times New Roman" panose="02020603050405020304" pitchFamily="18" charset="0"/>
                <a:cs typeface="Times New Roman" panose="02020603050405020304" pitchFamily="18" charset="0"/>
              </a:rPr>
              <a:t>);</a:t>
            </a:r>
            <a:endParaRPr lang="it-IT" altLang="zh-CN" sz="2400" dirty="0">
              <a:latin typeface="Times New Roman" panose="02020603050405020304" pitchFamily="18" charset="0"/>
              <a:cs typeface="Times New Roman" panose="02020603050405020304" pitchFamily="18" charset="0"/>
            </a:endParaRPr>
          </a:p>
          <a:p>
            <a:pPr indent="274955">
              <a:lnSpc>
                <a:spcPct val="110000"/>
              </a:lnSpc>
            </a:pPr>
            <a:r>
              <a:rPr lang="it-IT" altLang="zh-CN" sz="2400" dirty="0" smtClean="0">
                <a:latin typeface="Times New Roman" panose="02020603050405020304" pitchFamily="18" charset="0"/>
                <a:cs typeface="Times New Roman" panose="02020603050405020304" pitchFamily="18" charset="0"/>
              </a:rPr>
              <a:t>	cout</a:t>
            </a:r>
            <a:r>
              <a:rPr lang="it-IT" altLang="zh-CN" sz="2400" dirty="0">
                <a:latin typeface="Times New Roman" panose="02020603050405020304" pitchFamily="18" charset="0"/>
                <a:cs typeface="Times New Roman" panose="02020603050405020304" pitchFamily="18" charset="0"/>
              </a:rPr>
              <a:t>&lt;&lt;"</a:t>
            </a:r>
            <a:r>
              <a:rPr lang="zh-CN" altLang="it-IT" sz="2400" dirty="0">
                <a:latin typeface="Times New Roman" panose="02020603050405020304" pitchFamily="18" charset="0"/>
                <a:cs typeface="Times New Roman" panose="02020603050405020304" pitchFamily="18" charset="0"/>
              </a:rPr>
              <a:t>当前表的长度为：</a:t>
            </a:r>
            <a:r>
              <a:rPr lang="it-IT" altLang="zh-CN" sz="2400" dirty="0">
                <a:latin typeface="Times New Roman" panose="02020603050405020304" pitchFamily="18" charset="0"/>
                <a:cs typeface="Times New Roman" panose="02020603050405020304" pitchFamily="18" charset="0"/>
              </a:rPr>
              <a:t>"&lt;&lt;IntegerLList.GetLength()&lt;&lt;endl;</a:t>
            </a:r>
            <a:endParaRPr lang="it-IT" altLang="zh-CN" sz="2400" dirty="0">
              <a:latin typeface="Times New Roman" panose="02020603050405020304" pitchFamily="18" charset="0"/>
              <a:cs typeface="Times New Roman" panose="02020603050405020304" pitchFamily="18" charset="0"/>
            </a:endParaRPr>
          </a:p>
          <a:p>
            <a:pPr indent="274955">
              <a:lnSpc>
                <a:spcPct val="110000"/>
              </a:lnSpc>
            </a:pPr>
            <a:r>
              <a:rPr lang="it-IT" altLang="zh-CN" sz="2400" dirty="0" smtClean="0">
                <a:latin typeface="Times New Roman" panose="02020603050405020304" pitchFamily="18" charset="0"/>
                <a:cs typeface="Times New Roman" panose="02020603050405020304" pitchFamily="18" charset="0"/>
              </a:rPr>
              <a:t>	cout</a:t>
            </a:r>
            <a:r>
              <a:rPr lang="it-IT" altLang="zh-CN" sz="2400" dirty="0">
                <a:latin typeface="Times New Roman" panose="02020603050405020304" pitchFamily="18" charset="0"/>
                <a:cs typeface="Times New Roman" panose="02020603050405020304" pitchFamily="18" charset="0"/>
              </a:rPr>
              <a:t>&lt;&lt;"</a:t>
            </a:r>
            <a:r>
              <a:rPr lang="zh-CN" altLang="it-IT" sz="2400" dirty="0">
                <a:latin typeface="Times New Roman" panose="02020603050405020304" pitchFamily="18" charset="0"/>
                <a:cs typeface="Times New Roman" panose="02020603050405020304" pitchFamily="18" charset="0"/>
              </a:rPr>
              <a:t>当前表的元素为：</a:t>
            </a:r>
            <a:r>
              <a:rPr lang="it-IT" altLang="zh-CN" sz="2400" dirty="0">
                <a:latin typeface="Times New Roman" panose="02020603050405020304" pitchFamily="18" charset="0"/>
                <a:cs typeface="Times New Roman" panose="02020603050405020304" pitchFamily="18" charset="0"/>
              </a:rPr>
              <a:t>\n"</a:t>
            </a:r>
            <a:r>
              <a:rPr lang="it-IT" altLang="zh-CN" sz="2400" b="1" dirty="0">
                <a:solidFill>
                  <a:srgbClr val="FF0000"/>
                </a:solidFill>
                <a:latin typeface="Times New Roman" panose="02020603050405020304" pitchFamily="18" charset="0"/>
                <a:cs typeface="Times New Roman" panose="02020603050405020304" pitchFamily="18" charset="0"/>
              </a:rPr>
              <a:t>&lt;&lt;</a:t>
            </a:r>
            <a:r>
              <a:rPr lang="it-IT" altLang="zh-CN" sz="2400" dirty="0">
                <a:latin typeface="Times New Roman" panose="02020603050405020304" pitchFamily="18" charset="0"/>
                <a:cs typeface="Times New Roman" panose="02020603050405020304" pitchFamily="18" charset="0"/>
              </a:rPr>
              <a:t>IntegerLList&lt;&lt;endl;</a:t>
            </a:r>
            <a:endParaRPr lang="it-IT" altLang="zh-CN" sz="2400" dirty="0">
              <a:latin typeface="Times New Roman" panose="02020603050405020304" pitchFamily="18" charset="0"/>
              <a:cs typeface="Times New Roman" panose="02020603050405020304" pitchFamily="18" charset="0"/>
            </a:endParaRPr>
          </a:p>
          <a:p>
            <a:pPr indent="274955">
              <a:lnSpc>
                <a:spcPct val="110000"/>
              </a:lnSpc>
            </a:pPr>
            <a:r>
              <a:rPr lang="en-US" altLang="zh-CN" sz="2400" dirty="0" smtClean="0">
                <a:latin typeface="Times New Roman" panose="02020603050405020304" pitchFamily="18" charset="0"/>
                <a:cs typeface="Times New Roman" panose="02020603050405020304" pitchFamily="18" charset="0"/>
              </a:rPr>
              <a:t>	return </a:t>
            </a:r>
            <a:r>
              <a:rPr lang="en-US" altLang="zh-CN" sz="2400" dirty="0">
                <a:latin typeface="Times New Roman" panose="02020603050405020304" pitchFamily="18" charset="0"/>
                <a:cs typeface="Times New Roman" panose="02020603050405020304" pitchFamily="18" charset="0"/>
              </a:rPr>
              <a:t>0;</a:t>
            </a:r>
            <a:endParaRPr lang="en-US" altLang="zh-CN" sz="2400" dirty="0">
              <a:latin typeface="Times New Roman" panose="02020603050405020304" pitchFamily="18" charset="0"/>
              <a:cs typeface="Times New Roman" panose="02020603050405020304" pitchFamily="18" charset="0"/>
            </a:endParaRPr>
          </a:p>
          <a:p>
            <a:pPr>
              <a:lnSpc>
                <a:spcPct val="110000"/>
              </a:lnSpc>
            </a:pPr>
            <a:r>
              <a:rPr lang="en-US" altLang="zh-CN" sz="2400" dirty="0">
                <a:latin typeface="Times New Roman" panose="02020603050405020304" pitchFamily="18" charset="0"/>
                <a:cs typeface="Times New Roman" panose="02020603050405020304" pitchFamily="18" charset="0"/>
              </a:rPr>
              <a:t>}</a:t>
            </a:r>
            <a:endParaRPr lang="zh-CN" altLang="en-US" sz="24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left)">
                                      <p:cBhvr>
                                        <p:cTn id="7" dur="500"/>
                                        <p:tgtEl>
                                          <p:spTgt spid="5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wipe(up)">
                                      <p:cBhvr>
                                        <p:cTn id="11"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890372" y="2227431"/>
            <a:ext cx="1902126" cy="1897530"/>
            <a:chOff x="927538" y="2833999"/>
            <a:chExt cx="1902126" cy="1897530"/>
          </a:xfrm>
        </p:grpSpPr>
        <p:grpSp>
          <p:nvGrpSpPr>
            <p:cNvPr id="37" name="组合 36"/>
            <p:cNvGrpSpPr>
              <a:grpSpLocks noChangeAspect="1"/>
            </p:cNvGrpSpPr>
            <p:nvPr/>
          </p:nvGrpSpPr>
          <p:grpSpPr bwMode="auto">
            <a:xfrm>
              <a:off x="927538" y="2833999"/>
              <a:ext cx="1902126" cy="1897530"/>
              <a:chOff x="3471" y="1280"/>
              <a:chExt cx="829" cy="827"/>
            </a:xfrm>
            <a:solidFill>
              <a:srgbClr val="0070C0"/>
            </a:solidFill>
          </p:grpSpPr>
          <p:sp>
            <p:nvSpPr>
              <p:cNvPr id="38"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sp>
          <p:nvSpPr>
            <p:cNvPr id="2" name="矩形 1"/>
            <p:cNvSpPr/>
            <p:nvPr/>
          </p:nvSpPr>
          <p:spPr>
            <a:xfrm>
              <a:off x="1320134" y="3465513"/>
              <a:ext cx="1210588" cy="707886"/>
            </a:xfrm>
            <a:prstGeom prst="rect">
              <a:avLst/>
            </a:prstGeom>
          </p:spPr>
          <p:txBody>
            <a:bodyPr wrap="none">
              <a:spAutoFit/>
            </a:bodyPr>
            <a:lstStyle/>
            <a:p>
              <a:r>
                <a:rPr lang="zh-CN" altLang="en-US" sz="4000" dirty="0">
                  <a:solidFill>
                    <a:srgbClr val="0070C0"/>
                  </a:solidFill>
                  <a:latin typeface="+mn-ea"/>
                </a:rPr>
                <a:t>提示</a:t>
              </a:r>
              <a:endParaRPr lang="zh-CN" altLang="en-US" sz="4000" dirty="0"/>
            </a:p>
          </p:txBody>
        </p:sp>
      </p:grpSp>
      <p:sp>
        <p:nvSpPr>
          <p:cNvPr id="79" name="矩形 2"/>
          <p:cNvSpPr/>
          <p:nvPr/>
        </p:nvSpPr>
        <p:spPr>
          <a:xfrm>
            <a:off x="2282430" y="1970743"/>
            <a:ext cx="9334635" cy="2586406"/>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Rectangle 3"/>
          <p:cNvSpPr txBox="1">
            <a:spLocks noChangeArrowheads="1"/>
          </p:cNvSpPr>
          <p:nvPr/>
        </p:nvSpPr>
        <p:spPr>
          <a:xfrm>
            <a:off x="3067802" y="2361909"/>
            <a:ext cx="8375611" cy="19520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0000"/>
              </a:lnSpc>
              <a:buNone/>
            </a:pPr>
            <a:r>
              <a:rPr lang="zh-CN" altLang="en-US" sz="2400" dirty="0">
                <a:solidFill>
                  <a:schemeClr val="tx1">
                    <a:lumMod val="85000"/>
                    <a:lumOff val="15000"/>
                  </a:schemeClr>
                </a:solidFill>
                <a:latin typeface="+mn-ea"/>
                <a:cs typeface="Times New Roman" panose="02020603050405020304" pitchFamily="18" charset="0"/>
              </a:rPr>
              <a:t>对比使用顺序表和单向链表求解此问题的程序代码可以发现，在对相同问题进行求解时，虽然采用不同的存储结构，只要在类中声明一样的接口，实现具体应用的程序代码也几乎一样，他们的运行结果完全相同。唯一不同的是主函数中声明顺序表对象或单向链表对象的第一条语句。</a:t>
            </a:r>
            <a:endParaRPr lang="en-US" altLang="zh-CN" sz="2400" dirty="0">
              <a:solidFill>
                <a:schemeClr val="tx1">
                  <a:lumMod val="85000"/>
                  <a:lumOff val="15000"/>
                </a:schemeClr>
              </a:solidFill>
              <a:latin typeface="+mn-ea"/>
              <a:cs typeface="Times New Roman" panose="02020603050405020304" pitchFamily="18" charset="0"/>
            </a:endParaRPr>
          </a:p>
          <a:p>
            <a:pPr marL="0" indent="717550" algn="just">
              <a:lnSpc>
                <a:spcPct val="100000"/>
              </a:lnSpc>
            </a:pPr>
            <a:endParaRPr lang="en-US" altLang="zh-CN" sz="2400" dirty="0">
              <a:solidFill>
                <a:srgbClr val="FF0000"/>
              </a:solidFill>
            </a:endParaRPr>
          </a:p>
        </p:txBody>
      </p:sp>
      <p:sp>
        <p:nvSpPr>
          <p:cNvPr id="3" name="矩形 2"/>
          <p:cNvSpPr/>
          <p:nvPr/>
        </p:nvSpPr>
        <p:spPr>
          <a:xfrm>
            <a:off x="2792498" y="4682594"/>
            <a:ext cx="6911607" cy="1200329"/>
          </a:xfrm>
          <a:prstGeom prst="rect">
            <a:avLst/>
          </a:prstGeom>
        </p:spPr>
        <p:txBody>
          <a:bodyPr wrap="square">
            <a:spAutoFit/>
          </a:bodyPr>
          <a:lstStyle/>
          <a:p>
            <a:pPr algn="just">
              <a:lnSpc>
                <a:spcPct val="150000"/>
              </a:lnSpc>
            </a:pPr>
            <a:r>
              <a:rPr lang="zh-CN" altLang="en-US" sz="2400" dirty="0">
                <a:solidFill>
                  <a:srgbClr val="0070C0"/>
                </a:solidFill>
                <a:latin typeface="+mn-ea"/>
              </a:rPr>
              <a:t>同学们现在是否进一步理解了头文件的作用？</a:t>
            </a:r>
            <a:endParaRPr lang="en-US" altLang="zh-CN" sz="2400" dirty="0">
              <a:solidFill>
                <a:srgbClr val="0070C0"/>
              </a:solidFill>
              <a:latin typeface="+mn-ea"/>
            </a:endParaRPr>
          </a:p>
          <a:p>
            <a:pPr algn="just">
              <a:lnSpc>
                <a:spcPct val="150000"/>
              </a:lnSpc>
            </a:pPr>
            <a:r>
              <a:rPr lang="zh-CN" altLang="en-US" sz="2400" dirty="0">
                <a:solidFill>
                  <a:srgbClr val="FF0000"/>
                </a:solidFill>
                <a:latin typeface="+mn-ea"/>
              </a:rPr>
              <a:t>便于代码复用</a:t>
            </a:r>
            <a:endParaRPr lang="zh-CN" altLang="en-US" sz="2400" dirty="0">
              <a:solidFill>
                <a:srgbClr val="FF0000"/>
              </a:solidFill>
              <a:latin typeface="+mn-ea"/>
            </a:endParaRPr>
          </a:p>
        </p:txBody>
      </p:sp>
      <p:grpSp>
        <p:nvGrpSpPr>
          <p:cNvPr id="104" name="组合 39"/>
          <p:cNvGrpSpPr/>
          <p:nvPr/>
        </p:nvGrpSpPr>
        <p:grpSpPr>
          <a:xfrm>
            <a:off x="549002" y="555626"/>
            <a:ext cx="4345215" cy="876848"/>
            <a:chOff x="326687" y="247818"/>
            <a:chExt cx="6287922" cy="725466"/>
          </a:xfrm>
        </p:grpSpPr>
        <p:sp>
          <p:nvSpPr>
            <p:cNvPr id="105" name="文本框 7"/>
            <p:cNvSpPr txBox="1"/>
            <p:nvPr/>
          </p:nvSpPr>
          <p:spPr bwMode="auto">
            <a:xfrm>
              <a:off x="1038107" y="399838"/>
              <a:ext cx="557650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smtClean="0">
                  <a:solidFill>
                    <a:srgbClr val="0070C0"/>
                  </a:solidFill>
                  <a:latin typeface="+mn-ea"/>
                </a:rPr>
                <a:t>单向链表的应用</a:t>
              </a:r>
              <a:endParaRPr lang="zh-CN" altLang="en-US" sz="2400" kern="0" dirty="0">
                <a:solidFill>
                  <a:srgbClr val="0070C0"/>
                </a:solidFill>
                <a:latin typeface="+mn-ea"/>
              </a:endParaRPr>
            </a:p>
          </p:txBody>
        </p:sp>
        <p:grpSp>
          <p:nvGrpSpPr>
            <p:cNvPr id="106" name="组合 35"/>
            <p:cNvGrpSpPr/>
            <p:nvPr/>
          </p:nvGrpSpPr>
          <p:grpSpPr>
            <a:xfrm>
              <a:off x="326687" y="247818"/>
              <a:ext cx="4861582" cy="725466"/>
              <a:chOff x="326687" y="247818"/>
              <a:chExt cx="4861582" cy="725466"/>
            </a:xfrm>
          </p:grpSpPr>
          <p:grpSp>
            <p:nvGrpSpPr>
              <p:cNvPr id="107" name="组合 2"/>
              <p:cNvGrpSpPr/>
              <p:nvPr/>
            </p:nvGrpSpPr>
            <p:grpSpPr>
              <a:xfrm>
                <a:off x="349799" y="247818"/>
                <a:ext cx="4791980" cy="261575"/>
                <a:chOff x="349799" y="247818"/>
                <a:chExt cx="4791980" cy="261575"/>
              </a:xfrm>
            </p:grpSpPr>
            <p:cxnSp>
              <p:nvCxnSpPr>
                <p:cNvPr id="122"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3"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4"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5"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6"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latin typeface="+mn-ea"/>
                  </a:endParaRPr>
                </a:p>
              </p:txBody>
            </p:sp>
            <p:sp>
              <p:nvSpPr>
                <p:cNvPr id="127"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108" name="组合 1"/>
              <p:cNvGrpSpPr/>
              <p:nvPr/>
            </p:nvGrpSpPr>
            <p:grpSpPr>
              <a:xfrm>
                <a:off x="349799" y="711709"/>
                <a:ext cx="4815092" cy="261575"/>
                <a:chOff x="358852" y="925118"/>
                <a:chExt cx="4815092" cy="261575"/>
              </a:xfrm>
            </p:grpSpPr>
            <p:cxnSp>
              <p:nvCxnSpPr>
                <p:cNvPr id="115"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6"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7"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8"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9"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0"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latin typeface="+mn-ea"/>
                  </a:endParaRPr>
                </a:p>
              </p:txBody>
            </p:sp>
            <p:sp>
              <p:nvSpPr>
                <p:cNvPr id="121"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109" name="组合 33"/>
              <p:cNvGrpSpPr/>
              <p:nvPr/>
            </p:nvGrpSpPr>
            <p:grpSpPr>
              <a:xfrm>
                <a:off x="5138963" y="489126"/>
                <a:ext cx="49306" cy="329693"/>
                <a:chOff x="5138963" y="489126"/>
                <a:chExt cx="49306" cy="329693"/>
              </a:xfrm>
            </p:grpSpPr>
            <p:sp>
              <p:nvSpPr>
                <p:cNvPr id="113"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114"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nvGrpSpPr>
              <p:cNvPr id="110" name="组合 36"/>
              <p:cNvGrpSpPr/>
              <p:nvPr/>
            </p:nvGrpSpPr>
            <p:grpSpPr>
              <a:xfrm>
                <a:off x="326687" y="399838"/>
                <a:ext cx="49306" cy="329693"/>
                <a:chOff x="5138963" y="489126"/>
                <a:chExt cx="49306" cy="329693"/>
              </a:xfrm>
            </p:grpSpPr>
            <p:sp>
              <p:nvSpPr>
                <p:cNvPr id="111"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112"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4"/>
                                        </p:tgtEl>
                                        <p:attrNameLst>
                                          <p:attrName>style.visibility</p:attrName>
                                        </p:attrNameLst>
                                      </p:cBhvr>
                                      <p:to>
                                        <p:strVal val="visible"/>
                                      </p:to>
                                    </p:set>
                                    <p:animEffect transition="in" filter="wipe(left)">
                                      <p:cBhvr>
                                        <p:cTn id="7" dur="500"/>
                                        <p:tgtEl>
                                          <p:spTgt spid="10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22" presetClass="entr" presetSubtype="2" fill="hold" grpId="0" nodeType="afterEffect">
                                  <p:stCondLst>
                                    <p:cond delay="0"/>
                                  </p:stCondLst>
                                  <p:childTnLst>
                                    <p:set>
                                      <p:cBhvr>
                                        <p:cTn id="16" dur="1" fill="hold">
                                          <p:stCondLst>
                                            <p:cond delay="0"/>
                                          </p:stCondLst>
                                        </p:cTn>
                                        <p:tgtEl>
                                          <p:spTgt spid="79"/>
                                        </p:tgtEl>
                                        <p:attrNameLst>
                                          <p:attrName>style.visibility</p:attrName>
                                        </p:attrNameLst>
                                      </p:cBhvr>
                                      <p:to>
                                        <p:strVal val="visible"/>
                                      </p:to>
                                    </p:set>
                                    <p:animEffect transition="in" filter="wipe(right)">
                                      <p:cBhvr>
                                        <p:cTn id="17" dur="500"/>
                                        <p:tgtEl>
                                          <p:spTgt spid="79"/>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80"/>
                                        </p:tgtEl>
                                        <p:attrNameLst>
                                          <p:attrName>style.visibility</p:attrName>
                                        </p:attrNameLst>
                                      </p:cBhvr>
                                      <p:to>
                                        <p:strVal val="visible"/>
                                      </p:to>
                                    </p:set>
                                    <p:animEffect transition="in" filter="wipe(down)">
                                      <p:cBhvr>
                                        <p:cTn id="20" dur="500"/>
                                        <p:tgtEl>
                                          <p:spTgt spid="80"/>
                                        </p:tgtEl>
                                      </p:cBhvr>
                                    </p:animEffect>
                                  </p:childTnLst>
                                </p:cTn>
                              </p:par>
                            </p:childTnLst>
                          </p:cTn>
                        </p:par>
                        <p:par>
                          <p:cTn id="21" fill="hold">
                            <p:stCondLst>
                              <p:cond delay="1500"/>
                            </p:stCondLst>
                            <p:childTnLst>
                              <p:par>
                                <p:cTn id="22" presetID="22" presetClass="entr" presetSubtype="8" fill="hold" nodeType="afterEffect">
                                  <p:stCondLst>
                                    <p:cond delay="0"/>
                                  </p:stCondLst>
                                  <p:childTnLst>
                                    <p:set>
                                      <p:cBhvr>
                                        <p:cTn id="23" dur="1" fill="hold">
                                          <p:stCondLst>
                                            <p:cond delay="0"/>
                                          </p:stCondLst>
                                        </p:cTn>
                                        <p:tgtEl>
                                          <p:spTgt spid="80">
                                            <p:txEl>
                                              <p:pRg st="0" end="0"/>
                                            </p:txEl>
                                          </p:spTgt>
                                        </p:tgtEl>
                                        <p:attrNameLst>
                                          <p:attrName>style.visibility</p:attrName>
                                        </p:attrNameLst>
                                      </p:cBhvr>
                                      <p:to>
                                        <p:strVal val="visible"/>
                                      </p:to>
                                    </p:set>
                                    <p:animEffect transition="in" filter="wipe(left)">
                                      <p:cBhvr>
                                        <p:cTn id="24" dur="500"/>
                                        <p:tgtEl>
                                          <p:spTgt spid="80">
                                            <p:txEl>
                                              <p:pRg st="0" end="0"/>
                                            </p:txEl>
                                          </p:spTgt>
                                        </p:tgtEl>
                                      </p:cBhvr>
                                    </p:animEffect>
                                  </p:childTnLst>
                                </p:cTn>
                              </p:par>
                            </p:childTnLst>
                          </p:cTn>
                        </p:par>
                        <p:par>
                          <p:cTn id="25" fill="hold">
                            <p:stCondLst>
                              <p:cond delay="2000"/>
                            </p:stCondLst>
                            <p:childTnLst>
                              <p:par>
                                <p:cTn id="26" presetID="2" presetClass="entr" presetSubtype="4" fill="hold" grpId="0" nodeType="afterEffect">
                                  <p:stCondLst>
                                    <p:cond delay="0"/>
                                  </p:stCondLst>
                                  <p:childTnLst>
                                    <p:set>
                                      <p:cBhvr>
                                        <p:cTn id="27" dur="1" fill="hold">
                                          <p:stCondLst>
                                            <p:cond delay="0"/>
                                          </p:stCondLst>
                                        </p:cTn>
                                        <p:tgtEl>
                                          <p:spTgt spid="3">
                                            <p:txEl>
                                              <p:pRg st="0" end="0"/>
                                            </p:txEl>
                                          </p:spTgt>
                                        </p:tgtEl>
                                        <p:attrNameLst>
                                          <p:attrName>style.visibility</p:attrName>
                                        </p:attrNameLst>
                                      </p:cBhvr>
                                      <p:to>
                                        <p:strVal val="visible"/>
                                      </p:to>
                                    </p:set>
                                    <p:anim calcmode="lin" valueType="num">
                                      <p:cBhvr additive="base">
                                        <p:cTn id="2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par>
                          <p:cTn id="30" fill="hold">
                            <p:stCondLst>
                              <p:cond delay="2500"/>
                            </p:stCondLst>
                            <p:childTnLst>
                              <p:par>
                                <p:cTn id="31" presetID="2" presetClass="entr" presetSubtype="4" fill="hold" grpId="0" nodeType="afterEffect">
                                  <p:stCondLst>
                                    <p:cond delay="0"/>
                                  </p:stCondLst>
                                  <p:childTnLst>
                                    <p:set>
                                      <p:cBhvr>
                                        <p:cTn id="32" dur="1" fill="hold">
                                          <p:stCondLst>
                                            <p:cond delay="0"/>
                                          </p:stCondLst>
                                        </p:cTn>
                                        <p:tgtEl>
                                          <p:spTgt spid="3">
                                            <p:txEl>
                                              <p:pRg st="1" end="1"/>
                                            </p:txEl>
                                          </p:spTgt>
                                        </p:tgtEl>
                                        <p:attrNameLst>
                                          <p:attrName>style.visibility</p:attrName>
                                        </p:attrNameLst>
                                      </p:cBhvr>
                                      <p:to>
                                        <p:strVal val="visible"/>
                                      </p:to>
                                    </p:set>
                                    <p:anim calcmode="lin" valueType="num">
                                      <p:cBhvr additive="base">
                                        <p:cTn id="3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P spid="80" grpId="0"/>
      <p:bldP spid="3" grpId="0" bldLvl="2"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p:cNvGrpSpPr/>
          <p:nvPr/>
        </p:nvGrpSpPr>
        <p:grpSpPr>
          <a:xfrm>
            <a:off x="1360197" y="2478825"/>
            <a:ext cx="2483531" cy="2483534"/>
            <a:chOff x="1384152" y="2393101"/>
            <a:chExt cx="2483531" cy="2483534"/>
          </a:xfrm>
        </p:grpSpPr>
        <p:sp>
          <p:nvSpPr>
            <p:cNvPr id="40" name="椭圆 39"/>
            <p:cNvSpPr/>
            <p:nvPr/>
          </p:nvSpPr>
          <p:spPr>
            <a:xfrm rot="16200000">
              <a:off x="1384151" y="2393102"/>
              <a:ext cx="2483534" cy="248353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1649417" y="3129549"/>
              <a:ext cx="1953001" cy="1200329"/>
            </a:xfrm>
            <a:prstGeom prst="rect">
              <a:avLst/>
            </a:prstGeom>
          </p:spPr>
          <p:txBody>
            <a:bodyPr wrap="square">
              <a:spAutoFit/>
            </a:bodyPr>
            <a:lstStyle/>
            <a:p>
              <a:pPr algn="ctr">
                <a:defRPr/>
              </a:pPr>
              <a:r>
                <a:rPr lang="zh-CN" altLang="en-US" sz="2400"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复杂数据元素的单向链表应用问题</a:t>
              </a:r>
              <a:endParaRPr lang="zh-CN" altLang="en-US" sz="2400"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grpSp>
      <p:grpSp>
        <p:nvGrpSpPr>
          <p:cNvPr id="38" name="组合 37"/>
          <p:cNvGrpSpPr/>
          <p:nvPr/>
        </p:nvGrpSpPr>
        <p:grpSpPr>
          <a:xfrm>
            <a:off x="1270079" y="2436078"/>
            <a:ext cx="779195" cy="779196"/>
            <a:chOff x="777424" y="1659420"/>
            <a:chExt cx="779195" cy="779196"/>
          </a:xfrm>
        </p:grpSpPr>
        <p:grpSp>
          <p:nvGrpSpPr>
            <p:cNvPr id="29" name="组合 28"/>
            <p:cNvGrpSpPr/>
            <p:nvPr/>
          </p:nvGrpSpPr>
          <p:grpSpPr>
            <a:xfrm>
              <a:off x="777424" y="1659420"/>
              <a:ext cx="779195" cy="779196"/>
              <a:chOff x="2124362" y="2491950"/>
              <a:chExt cx="779195" cy="779196"/>
            </a:xfrm>
          </p:grpSpPr>
          <p:sp>
            <p:nvSpPr>
              <p:cNvPr id="32" name="椭圆 31"/>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0" name="组合 29"/>
              <p:cNvGrpSpPr/>
              <p:nvPr/>
            </p:nvGrpSpPr>
            <p:grpSpPr>
              <a:xfrm>
                <a:off x="2167109" y="2534697"/>
                <a:ext cx="693703" cy="693701"/>
                <a:chOff x="1187907" y="1083137"/>
                <a:chExt cx="850422" cy="850420"/>
              </a:xfrm>
            </p:grpSpPr>
            <p:sp>
              <p:nvSpPr>
                <p:cNvPr id="36" name="弧形 35"/>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7" name="弧形 36"/>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31" name="组合 30"/>
              <p:cNvGrpSpPr/>
              <p:nvPr/>
            </p:nvGrpSpPr>
            <p:grpSpPr>
              <a:xfrm>
                <a:off x="2167109" y="2534697"/>
                <a:ext cx="693703" cy="693701"/>
                <a:chOff x="1187907" y="1083137"/>
                <a:chExt cx="850422" cy="850420"/>
              </a:xfrm>
            </p:grpSpPr>
            <p:sp>
              <p:nvSpPr>
                <p:cNvPr id="34" name="弧形 33"/>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5" name="弧形 34"/>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sp>
          <p:nvSpPr>
            <p:cNvPr id="3" name="矩形 2"/>
            <p:cNvSpPr/>
            <p:nvPr/>
          </p:nvSpPr>
          <p:spPr>
            <a:xfrm>
              <a:off x="867542" y="1818184"/>
              <a:ext cx="646331" cy="461665"/>
            </a:xfrm>
            <a:prstGeom prst="rect">
              <a:avLst/>
            </a:prstGeom>
          </p:spPr>
          <p:txBody>
            <a:bodyPr wrap="none">
              <a:spAutoFit/>
            </a:bodyPr>
            <a:lstStyle/>
            <a:p>
              <a:r>
                <a:rPr lang="zh-CN" altLang="zh-CN" sz="2400" dirty="0">
                  <a:solidFill>
                    <a:srgbClr val="0070C0"/>
                  </a:solidFill>
                  <a:latin typeface="+mn-ea"/>
                  <a:cs typeface="Times New Roman" panose="02020603050405020304" pitchFamily="18" charset="0"/>
                </a:rPr>
                <a:t>例</a:t>
              </a:r>
              <a:r>
                <a:rPr lang="en-US" altLang="zh-CN" sz="2400" dirty="0">
                  <a:solidFill>
                    <a:srgbClr val="0070C0"/>
                  </a:solidFill>
                  <a:latin typeface="Times New Roman" panose="02020603050405020304" pitchFamily="18" charset="0"/>
                  <a:cs typeface="Times New Roman" panose="02020603050405020304" pitchFamily="18" charset="0"/>
                </a:rPr>
                <a:t>2</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sp>
        <p:nvSpPr>
          <p:cNvPr id="42" name="Rectangle 3"/>
          <p:cNvSpPr txBox="1">
            <a:spLocks noChangeArrowheads="1"/>
          </p:cNvSpPr>
          <p:nvPr/>
        </p:nvSpPr>
        <p:spPr>
          <a:xfrm>
            <a:off x="4362994" y="1647210"/>
            <a:ext cx="6558927" cy="4968635"/>
          </a:xfrm>
          <a:prstGeom prst="rect">
            <a:avLst/>
          </a:prstGeom>
          <a:noFill/>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None/>
            </a:pPr>
            <a:r>
              <a:rPr lang="zh-CN" altLang="en-US" sz="2400" dirty="0" smtClean="0">
                <a:latin typeface="Times New Roman" panose="02020603050405020304" pitchFamily="18" charset="0"/>
                <a:cs typeface="Times New Roman" panose="02020603050405020304" pitchFamily="18" charset="0"/>
              </a:rPr>
              <a:t>线</a:t>
            </a:r>
            <a:r>
              <a:rPr lang="zh-CN" altLang="en-US" sz="2400" dirty="0">
                <a:latin typeface="Times New Roman" panose="02020603050405020304" pitchFamily="18" charset="0"/>
                <a:cs typeface="Times New Roman" panose="02020603050405020304" pitchFamily="18" charset="0"/>
              </a:rPr>
              <a:t>性表中每一个数据元素表示学生的信息，包括学号、姓名和</a:t>
            </a:r>
            <a:r>
              <a:rPr lang="en-US" altLang="zh-CN" sz="2400" dirty="0">
                <a:latin typeface="Times New Roman" panose="02020603050405020304" pitchFamily="18" charset="0"/>
                <a:cs typeface="Times New Roman" panose="02020603050405020304" pitchFamily="18" charset="0"/>
              </a:rPr>
              <a:t>3</a:t>
            </a:r>
            <a:r>
              <a:rPr lang="zh-CN" altLang="en-US" sz="2400" dirty="0">
                <a:latin typeface="Times New Roman" panose="02020603050405020304" pitchFamily="18" charset="0"/>
                <a:cs typeface="Times New Roman" panose="02020603050405020304" pitchFamily="18" charset="0"/>
              </a:rPr>
              <a:t>门课程（语文、数学、英语）的成绩。对于由这样的数据元素构成的线性表，采用单向链表存储结构，并进行如下操作：</a:t>
            </a:r>
            <a:endParaRPr lang="zh-CN" altLang="en-US" sz="2400" dirty="0">
              <a:latin typeface="Times New Roman" panose="02020603050405020304" pitchFamily="18" charset="0"/>
              <a:cs typeface="Times New Roman" panose="02020603050405020304" pitchFamily="18" charset="0"/>
            </a:endParaRPr>
          </a:p>
          <a:p>
            <a:pPr marL="0" indent="0">
              <a:lnSpc>
                <a:spcPct val="150000"/>
              </a:lnSpc>
              <a:spcBef>
                <a:spcPts val="0"/>
              </a:spcBef>
              <a:buNone/>
            </a:pPr>
            <a:r>
              <a:rPr lang="zh-CN" altLang="en-US" sz="2400" dirty="0">
                <a:latin typeface="Times New Roman" panose="02020603050405020304" pitchFamily="18" charset="0"/>
                <a:cs typeface="Times New Roman" panose="02020603050405020304" pitchFamily="18" charset="0"/>
              </a:rPr>
              <a:t>①将两个结点插入表中</a:t>
            </a:r>
            <a:endParaRPr lang="zh-CN" altLang="en-US" sz="2400" dirty="0">
              <a:latin typeface="Times New Roman" panose="02020603050405020304" pitchFamily="18" charset="0"/>
              <a:cs typeface="Times New Roman" panose="02020603050405020304" pitchFamily="18" charset="0"/>
            </a:endParaRPr>
          </a:p>
          <a:p>
            <a:pPr marL="0" indent="0">
              <a:lnSpc>
                <a:spcPct val="150000"/>
              </a:lnSpc>
              <a:spcBef>
                <a:spcPts val="0"/>
              </a:spcBef>
              <a:buNone/>
            </a:pPr>
            <a:r>
              <a:rPr lang="zh-CN" altLang="en-US" sz="2400" dirty="0">
                <a:latin typeface="Times New Roman" panose="02020603050405020304" pitchFamily="18" charset="0"/>
                <a:cs typeface="Times New Roman" panose="02020603050405020304" pitchFamily="18" charset="0"/>
              </a:rPr>
              <a:t>②显示当前表的状态</a:t>
            </a:r>
            <a:endParaRPr lang="zh-CN" altLang="en-US" sz="2400" dirty="0">
              <a:latin typeface="Times New Roman" panose="02020603050405020304" pitchFamily="18" charset="0"/>
              <a:cs typeface="Times New Roman" panose="02020603050405020304" pitchFamily="18" charset="0"/>
            </a:endParaRPr>
          </a:p>
          <a:p>
            <a:pPr marL="0" indent="0">
              <a:lnSpc>
                <a:spcPct val="150000"/>
              </a:lnSpc>
              <a:spcBef>
                <a:spcPts val="0"/>
              </a:spcBef>
              <a:buNone/>
            </a:pPr>
            <a:r>
              <a:rPr lang="zh-CN" altLang="en-US" sz="2400" dirty="0">
                <a:latin typeface="Times New Roman" panose="02020603050405020304" pitchFamily="18" charset="0"/>
                <a:cs typeface="Times New Roman" panose="02020603050405020304" pitchFamily="18" charset="0"/>
              </a:rPr>
              <a:t>③将表中第</a:t>
            </a:r>
            <a:r>
              <a:rPr lang="en-US" altLang="zh-CN" sz="2400" dirty="0">
                <a:latin typeface="Times New Roman" panose="02020603050405020304" pitchFamily="18" charset="0"/>
                <a:cs typeface="Times New Roman" panose="02020603050405020304" pitchFamily="18" charset="0"/>
              </a:rPr>
              <a:t>2</a:t>
            </a:r>
            <a:r>
              <a:rPr lang="zh-CN" altLang="en-US" sz="2400" dirty="0">
                <a:latin typeface="Times New Roman" panose="02020603050405020304" pitchFamily="18" charset="0"/>
                <a:cs typeface="Times New Roman" panose="02020603050405020304" pitchFamily="18" charset="0"/>
              </a:rPr>
              <a:t>个元素输出</a:t>
            </a:r>
            <a:endParaRPr lang="zh-CN" altLang="en-US" sz="2400" dirty="0">
              <a:latin typeface="Times New Roman" panose="02020603050405020304" pitchFamily="18" charset="0"/>
              <a:cs typeface="Times New Roman" panose="02020603050405020304" pitchFamily="18" charset="0"/>
            </a:endParaRPr>
          </a:p>
          <a:p>
            <a:pPr marL="0" indent="0">
              <a:lnSpc>
                <a:spcPct val="150000"/>
              </a:lnSpc>
              <a:spcBef>
                <a:spcPts val="0"/>
              </a:spcBef>
              <a:buNone/>
            </a:pPr>
            <a:r>
              <a:rPr lang="zh-CN" altLang="en-US" sz="2400" dirty="0">
                <a:latin typeface="Times New Roman" panose="02020603050405020304" pitchFamily="18" charset="0"/>
                <a:cs typeface="Times New Roman" panose="02020603050405020304" pitchFamily="18" charset="0"/>
              </a:rPr>
              <a:t>④修改第</a:t>
            </a:r>
            <a:r>
              <a:rPr lang="en-US" altLang="zh-CN" sz="2400" dirty="0">
                <a:latin typeface="Times New Roman" panose="02020603050405020304" pitchFamily="18" charset="0"/>
                <a:cs typeface="Times New Roman" panose="02020603050405020304" pitchFamily="18" charset="0"/>
              </a:rPr>
              <a:t>1</a:t>
            </a:r>
            <a:r>
              <a:rPr lang="zh-CN" altLang="en-US" sz="2400" dirty="0">
                <a:latin typeface="Times New Roman" panose="02020603050405020304" pitchFamily="18" charset="0"/>
                <a:cs typeface="Times New Roman" panose="02020603050405020304" pitchFamily="18" charset="0"/>
              </a:rPr>
              <a:t>个元素的信息，删除表中第</a:t>
            </a:r>
            <a:r>
              <a:rPr lang="en-US" altLang="zh-CN" sz="2400" dirty="0">
                <a:latin typeface="Times New Roman" panose="02020603050405020304" pitchFamily="18" charset="0"/>
                <a:cs typeface="Times New Roman" panose="02020603050405020304" pitchFamily="18" charset="0"/>
              </a:rPr>
              <a:t>2</a:t>
            </a:r>
            <a:r>
              <a:rPr lang="zh-CN" altLang="en-US" sz="2400" dirty="0">
                <a:latin typeface="Times New Roman" panose="02020603050405020304" pitchFamily="18" charset="0"/>
                <a:cs typeface="Times New Roman" panose="02020603050405020304" pitchFamily="18" charset="0"/>
              </a:rPr>
              <a:t>个元素，显示当前表的状态</a:t>
            </a:r>
            <a:endParaRPr lang="zh-CN" altLang="en-US" sz="2400" dirty="0">
              <a:latin typeface="Times New Roman" panose="02020603050405020304" pitchFamily="18" charset="0"/>
              <a:cs typeface="Times New Roman" panose="02020603050405020304" pitchFamily="18" charset="0"/>
            </a:endParaRPr>
          </a:p>
          <a:p>
            <a:pPr marL="452755" indent="0">
              <a:lnSpc>
                <a:spcPct val="100000"/>
              </a:lnSpc>
              <a:spcBef>
                <a:spcPts val="600"/>
              </a:spcBef>
              <a:buClr>
                <a:srgbClr val="7030A0"/>
              </a:buClr>
              <a:buNone/>
            </a:pPr>
            <a:endParaRPr lang="en-US" altLang="zh-CN" sz="2000" dirty="0">
              <a:solidFill>
                <a:schemeClr val="tx2"/>
              </a:solidFill>
              <a:latin typeface="Times New Roman" panose="02020603050405020304" pitchFamily="18" charset="0"/>
              <a:cs typeface="Times New Roman" panose="02020603050405020304" pitchFamily="18" charset="0"/>
            </a:endParaRPr>
          </a:p>
        </p:txBody>
      </p:sp>
      <p:grpSp>
        <p:nvGrpSpPr>
          <p:cNvPr id="41" name="组合 39"/>
          <p:cNvGrpSpPr/>
          <p:nvPr/>
        </p:nvGrpSpPr>
        <p:grpSpPr>
          <a:xfrm>
            <a:off x="549002" y="555626"/>
            <a:ext cx="4345215" cy="876848"/>
            <a:chOff x="326687" y="247818"/>
            <a:chExt cx="6287922" cy="725466"/>
          </a:xfrm>
        </p:grpSpPr>
        <p:sp>
          <p:nvSpPr>
            <p:cNvPr id="43" name="文本框 7"/>
            <p:cNvSpPr txBox="1"/>
            <p:nvPr/>
          </p:nvSpPr>
          <p:spPr bwMode="auto">
            <a:xfrm>
              <a:off x="1038107" y="399838"/>
              <a:ext cx="557650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smtClean="0">
                  <a:solidFill>
                    <a:srgbClr val="0070C0"/>
                  </a:solidFill>
                  <a:latin typeface="+mn-ea"/>
                </a:rPr>
                <a:t>单向链表的应用</a:t>
              </a:r>
              <a:endParaRPr lang="zh-CN" altLang="en-US" sz="2400" kern="0" dirty="0">
                <a:solidFill>
                  <a:srgbClr val="0070C0"/>
                </a:solidFill>
                <a:latin typeface="+mn-ea"/>
              </a:endParaRPr>
            </a:p>
          </p:txBody>
        </p:sp>
        <p:grpSp>
          <p:nvGrpSpPr>
            <p:cNvPr id="44" name="组合 35"/>
            <p:cNvGrpSpPr/>
            <p:nvPr/>
          </p:nvGrpSpPr>
          <p:grpSpPr>
            <a:xfrm>
              <a:off x="326687" y="247818"/>
              <a:ext cx="4861582" cy="725466"/>
              <a:chOff x="326687" y="247818"/>
              <a:chExt cx="4861582" cy="725466"/>
            </a:xfrm>
          </p:grpSpPr>
          <p:grpSp>
            <p:nvGrpSpPr>
              <p:cNvPr id="45" name="组合 2"/>
              <p:cNvGrpSpPr/>
              <p:nvPr/>
            </p:nvGrpSpPr>
            <p:grpSpPr>
              <a:xfrm>
                <a:off x="349799" y="247818"/>
                <a:ext cx="4791980" cy="261575"/>
                <a:chOff x="349799" y="247818"/>
                <a:chExt cx="4791980" cy="261575"/>
              </a:xfrm>
            </p:grpSpPr>
            <p:cxnSp>
              <p:nvCxnSpPr>
                <p:cNvPr id="60"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4"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latin typeface="+mn-ea"/>
                  </a:endParaRPr>
                </a:p>
              </p:txBody>
            </p:sp>
            <p:sp>
              <p:nvSpPr>
                <p:cNvPr id="65"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46" name="组合 1"/>
              <p:cNvGrpSpPr/>
              <p:nvPr/>
            </p:nvGrpSpPr>
            <p:grpSpPr>
              <a:xfrm>
                <a:off x="349799" y="711709"/>
                <a:ext cx="4815092" cy="261575"/>
                <a:chOff x="358852" y="925118"/>
                <a:chExt cx="4815092" cy="261575"/>
              </a:xfrm>
            </p:grpSpPr>
            <p:cxnSp>
              <p:nvCxnSpPr>
                <p:cNvPr id="53"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4"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5"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6"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7"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8"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latin typeface="+mn-ea"/>
                  </a:endParaRPr>
                </a:p>
              </p:txBody>
            </p:sp>
            <p:sp>
              <p:nvSpPr>
                <p:cNvPr id="59"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47" name="组合 33"/>
              <p:cNvGrpSpPr/>
              <p:nvPr/>
            </p:nvGrpSpPr>
            <p:grpSpPr>
              <a:xfrm>
                <a:off x="5138963" y="489126"/>
                <a:ext cx="49306" cy="329693"/>
                <a:chOff x="5138963" y="489126"/>
                <a:chExt cx="49306" cy="329693"/>
              </a:xfrm>
            </p:grpSpPr>
            <p:sp>
              <p:nvSpPr>
                <p:cNvPr id="51"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52"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nvGrpSpPr>
              <p:cNvPr id="48" name="组合 36"/>
              <p:cNvGrpSpPr/>
              <p:nvPr/>
            </p:nvGrpSpPr>
            <p:grpSpPr>
              <a:xfrm>
                <a:off x="326687" y="399838"/>
                <a:ext cx="49306" cy="329693"/>
                <a:chOff x="5138963" y="489126"/>
                <a:chExt cx="49306" cy="329693"/>
              </a:xfrm>
            </p:grpSpPr>
            <p:sp>
              <p:nvSpPr>
                <p:cNvPr id="49"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50"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left)">
                                      <p:cBhvr>
                                        <p:cTn id="7" dur="500"/>
                                        <p:tgtEl>
                                          <p:spTgt spid="41"/>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9"/>
                                        </p:tgtEl>
                                        <p:attrNameLst>
                                          <p:attrName>style.visibility</p:attrName>
                                        </p:attrNameLst>
                                      </p:cBhvr>
                                      <p:to>
                                        <p:strVal val="visible"/>
                                      </p:to>
                                    </p:set>
                                    <p:anim calcmode="lin" valueType="num">
                                      <p:cBhvr>
                                        <p:cTn id="11" dur="500" fill="hold"/>
                                        <p:tgtEl>
                                          <p:spTgt spid="39"/>
                                        </p:tgtEl>
                                        <p:attrNameLst>
                                          <p:attrName>ppt_w</p:attrName>
                                        </p:attrNameLst>
                                      </p:cBhvr>
                                      <p:tavLst>
                                        <p:tav tm="0">
                                          <p:val>
                                            <p:fltVal val="0"/>
                                          </p:val>
                                        </p:tav>
                                        <p:tav tm="100000">
                                          <p:val>
                                            <p:strVal val="#ppt_w"/>
                                          </p:val>
                                        </p:tav>
                                      </p:tavLst>
                                    </p:anim>
                                    <p:anim calcmode="lin" valueType="num">
                                      <p:cBhvr>
                                        <p:cTn id="12" dur="500" fill="hold"/>
                                        <p:tgtEl>
                                          <p:spTgt spid="39"/>
                                        </p:tgtEl>
                                        <p:attrNameLst>
                                          <p:attrName>ppt_h</p:attrName>
                                        </p:attrNameLst>
                                      </p:cBhvr>
                                      <p:tavLst>
                                        <p:tav tm="0">
                                          <p:val>
                                            <p:fltVal val="0"/>
                                          </p:val>
                                        </p:tav>
                                        <p:tav tm="100000">
                                          <p:val>
                                            <p:strVal val="#ppt_h"/>
                                          </p:val>
                                        </p:tav>
                                      </p:tavLst>
                                    </p:anim>
                                    <p:animEffect transition="in" filter="fade">
                                      <p:cBhvr>
                                        <p:cTn id="13" dur="500"/>
                                        <p:tgtEl>
                                          <p:spTgt spid="39"/>
                                        </p:tgtEl>
                                      </p:cBhvr>
                                    </p:animEffect>
                                  </p:childTnLst>
                                </p:cTn>
                              </p:par>
                              <p:par>
                                <p:cTn id="14" presetID="23" presetClass="entr" presetSubtype="288" fill="hold" nodeType="withEffect">
                                  <p:stCondLst>
                                    <p:cond delay="0"/>
                                  </p:stCondLst>
                                  <p:childTnLst>
                                    <p:set>
                                      <p:cBhvr>
                                        <p:cTn id="15" dur="1" fill="hold">
                                          <p:stCondLst>
                                            <p:cond delay="0"/>
                                          </p:stCondLst>
                                        </p:cTn>
                                        <p:tgtEl>
                                          <p:spTgt spid="38"/>
                                        </p:tgtEl>
                                        <p:attrNameLst>
                                          <p:attrName>style.visibility</p:attrName>
                                        </p:attrNameLst>
                                      </p:cBhvr>
                                      <p:to>
                                        <p:strVal val="visible"/>
                                      </p:to>
                                    </p:set>
                                    <p:anim calcmode="lin" valueType="num">
                                      <p:cBhvr>
                                        <p:cTn id="16" dur="500" fill="hold"/>
                                        <p:tgtEl>
                                          <p:spTgt spid="38"/>
                                        </p:tgtEl>
                                        <p:attrNameLst>
                                          <p:attrName>ppt_w</p:attrName>
                                        </p:attrNameLst>
                                      </p:cBhvr>
                                      <p:tavLst>
                                        <p:tav tm="0">
                                          <p:val>
                                            <p:strVal val="4/3*#ppt_w"/>
                                          </p:val>
                                        </p:tav>
                                        <p:tav tm="100000">
                                          <p:val>
                                            <p:strVal val="#ppt_w"/>
                                          </p:val>
                                        </p:tav>
                                      </p:tavLst>
                                    </p:anim>
                                    <p:anim calcmode="lin" valueType="num">
                                      <p:cBhvr>
                                        <p:cTn id="17" dur="500" fill="hold"/>
                                        <p:tgtEl>
                                          <p:spTgt spid="38"/>
                                        </p:tgtEl>
                                        <p:attrNameLst>
                                          <p:attrName>ppt_h</p:attrName>
                                        </p:attrNameLst>
                                      </p:cBhvr>
                                      <p:tavLst>
                                        <p:tav tm="0">
                                          <p:val>
                                            <p:strVal val="4/3*#ppt_h"/>
                                          </p:val>
                                        </p:tav>
                                        <p:tav tm="100000">
                                          <p:val>
                                            <p:strVal val="#ppt_h"/>
                                          </p:val>
                                        </p:tav>
                                      </p:tavLst>
                                    </p:anim>
                                  </p:childTnLst>
                                </p:cTn>
                              </p:par>
                            </p:childTnLst>
                          </p:cTn>
                        </p:par>
                        <p:par>
                          <p:cTn id="18" fill="hold">
                            <p:stCondLst>
                              <p:cond delay="1000"/>
                            </p:stCondLst>
                            <p:childTnLst>
                              <p:par>
                                <p:cTn id="19" presetID="53" presetClass="entr" presetSubtype="16" fill="hold" grpId="0" nodeType="afterEffect">
                                  <p:stCondLst>
                                    <p:cond delay="0"/>
                                  </p:stCondLst>
                                  <p:childTnLst>
                                    <p:set>
                                      <p:cBhvr>
                                        <p:cTn id="20" dur="1" fill="hold">
                                          <p:stCondLst>
                                            <p:cond delay="0"/>
                                          </p:stCondLst>
                                        </p:cTn>
                                        <p:tgtEl>
                                          <p:spTgt spid="42"/>
                                        </p:tgtEl>
                                        <p:attrNameLst>
                                          <p:attrName>style.visibility</p:attrName>
                                        </p:attrNameLst>
                                      </p:cBhvr>
                                      <p:to>
                                        <p:strVal val="visible"/>
                                      </p:to>
                                    </p:set>
                                    <p:anim calcmode="lin" valueType="num">
                                      <p:cBhvr>
                                        <p:cTn id="21" dur="500" fill="hold"/>
                                        <p:tgtEl>
                                          <p:spTgt spid="42"/>
                                        </p:tgtEl>
                                        <p:attrNameLst>
                                          <p:attrName>ppt_w</p:attrName>
                                        </p:attrNameLst>
                                      </p:cBhvr>
                                      <p:tavLst>
                                        <p:tav tm="0">
                                          <p:val>
                                            <p:fltVal val="0"/>
                                          </p:val>
                                        </p:tav>
                                        <p:tav tm="100000">
                                          <p:val>
                                            <p:strVal val="#ppt_w"/>
                                          </p:val>
                                        </p:tav>
                                      </p:tavLst>
                                    </p:anim>
                                    <p:anim calcmode="lin" valueType="num">
                                      <p:cBhvr>
                                        <p:cTn id="22" dur="500" fill="hold"/>
                                        <p:tgtEl>
                                          <p:spTgt spid="42"/>
                                        </p:tgtEl>
                                        <p:attrNameLst>
                                          <p:attrName>ppt_h</p:attrName>
                                        </p:attrNameLst>
                                      </p:cBhvr>
                                      <p:tavLst>
                                        <p:tav tm="0">
                                          <p:val>
                                            <p:fltVal val="0"/>
                                          </p:val>
                                        </p:tav>
                                        <p:tav tm="100000">
                                          <p:val>
                                            <p:strVal val="#ppt_h"/>
                                          </p:val>
                                        </p:tav>
                                      </p:tavLst>
                                    </p:anim>
                                    <p:animEffect transition="in" filter="fade">
                                      <p:cBhvr>
                                        <p:cTn id="23"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927538" y="2833999"/>
            <a:ext cx="1902126" cy="1897530"/>
            <a:chOff x="927538" y="2833999"/>
            <a:chExt cx="1902126" cy="1897530"/>
          </a:xfrm>
        </p:grpSpPr>
        <p:grpSp>
          <p:nvGrpSpPr>
            <p:cNvPr id="37" name="组合 36"/>
            <p:cNvGrpSpPr>
              <a:grpSpLocks noChangeAspect="1"/>
            </p:cNvGrpSpPr>
            <p:nvPr/>
          </p:nvGrpSpPr>
          <p:grpSpPr bwMode="auto">
            <a:xfrm>
              <a:off x="927538" y="2833999"/>
              <a:ext cx="1902126" cy="1897530"/>
              <a:chOff x="3471" y="1280"/>
              <a:chExt cx="829" cy="827"/>
            </a:xfrm>
            <a:solidFill>
              <a:srgbClr val="0070C0"/>
            </a:solidFill>
          </p:grpSpPr>
          <p:sp>
            <p:nvSpPr>
              <p:cNvPr id="38"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sp>
          <p:nvSpPr>
            <p:cNvPr id="2" name="矩形 1"/>
            <p:cNvSpPr/>
            <p:nvPr/>
          </p:nvSpPr>
          <p:spPr>
            <a:xfrm>
              <a:off x="1320134" y="3465513"/>
              <a:ext cx="1210588" cy="707886"/>
            </a:xfrm>
            <a:prstGeom prst="rect">
              <a:avLst/>
            </a:prstGeom>
          </p:spPr>
          <p:txBody>
            <a:bodyPr wrap="none">
              <a:spAutoFit/>
            </a:bodyPr>
            <a:lstStyle/>
            <a:p>
              <a:r>
                <a:rPr lang="zh-CN" altLang="en-US" sz="4000" dirty="0">
                  <a:solidFill>
                    <a:srgbClr val="0070C0"/>
                  </a:solidFill>
                  <a:latin typeface="+mn-ea"/>
                </a:rPr>
                <a:t>分析</a:t>
              </a:r>
              <a:endParaRPr lang="zh-CN" altLang="en-US" sz="4000" dirty="0"/>
            </a:p>
          </p:txBody>
        </p:sp>
      </p:grpSp>
      <p:sp>
        <p:nvSpPr>
          <p:cNvPr id="79" name="矩形 2"/>
          <p:cNvSpPr/>
          <p:nvPr/>
        </p:nvSpPr>
        <p:spPr>
          <a:xfrm>
            <a:off x="2184915" y="2512645"/>
            <a:ext cx="9334635" cy="2586406"/>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Rectangle 3"/>
          <p:cNvSpPr txBox="1">
            <a:spLocks noChangeArrowheads="1"/>
          </p:cNvSpPr>
          <p:nvPr/>
        </p:nvSpPr>
        <p:spPr>
          <a:xfrm>
            <a:off x="2990936" y="2740430"/>
            <a:ext cx="8397752" cy="226699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50000"/>
              </a:lnSpc>
              <a:buNone/>
            </a:pP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根据对数据元素的描述，可以直接使用顺序表中的结点类</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Node</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。由于问题要求采用单向链表，下面只需要基于</a:t>
            </a:r>
            <a:r>
              <a:rPr lang="en-US" altLang="zh-CN" sz="2400" dirty="0" err="1">
                <a:solidFill>
                  <a:schemeClr val="tx1">
                    <a:lumMod val="85000"/>
                    <a:lumOff val="15000"/>
                  </a:schemeClr>
                </a:solidFill>
                <a:latin typeface="Times New Roman" panose="02020603050405020304" pitchFamily="18" charset="0"/>
                <a:cs typeface="Times New Roman" panose="02020603050405020304" pitchFamily="18" charset="0"/>
              </a:rPr>
              <a:t>LinkList</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类模板生成数据类型为</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Node</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类的单向链表对象，就可以直接使用</a:t>
            </a:r>
            <a:r>
              <a:rPr lang="en-US" altLang="zh-CN" sz="2400" dirty="0" err="1">
                <a:solidFill>
                  <a:schemeClr val="tx1">
                    <a:lumMod val="85000"/>
                    <a:lumOff val="15000"/>
                  </a:schemeClr>
                </a:solidFill>
                <a:latin typeface="Times New Roman" panose="02020603050405020304" pitchFamily="18" charset="0"/>
                <a:cs typeface="Times New Roman" panose="02020603050405020304" pitchFamily="18" charset="0"/>
              </a:rPr>
              <a:t>LinkList</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类中提供的相应成员函数解决问题了。</a:t>
            </a: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nvGrpSpPr>
          <p:cNvPr id="104" name="组合 39"/>
          <p:cNvGrpSpPr/>
          <p:nvPr/>
        </p:nvGrpSpPr>
        <p:grpSpPr>
          <a:xfrm>
            <a:off x="549002" y="555626"/>
            <a:ext cx="4345215" cy="876848"/>
            <a:chOff x="326687" y="247818"/>
            <a:chExt cx="6287922" cy="725466"/>
          </a:xfrm>
        </p:grpSpPr>
        <p:sp>
          <p:nvSpPr>
            <p:cNvPr id="105" name="文本框 7"/>
            <p:cNvSpPr txBox="1"/>
            <p:nvPr/>
          </p:nvSpPr>
          <p:spPr bwMode="auto">
            <a:xfrm>
              <a:off x="1038107" y="399838"/>
              <a:ext cx="557650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smtClean="0">
                  <a:solidFill>
                    <a:srgbClr val="0070C0"/>
                  </a:solidFill>
                  <a:latin typeface="+mn-ea"/>
                </a:rPr>
                <a:t>单向链表的应用</a:t>
              </a:r>
              <a:endParaRPr lang="zh-CN" altLang="en-US" sz="2400" kern="0" dirty="0">
                <a:solidFill>
                  <a:srgbClr val="0070C0"/>
                </a:solidFill>
                <a:latin typeface="+mn-ea"/>
              </a:endParaRPr>
            </a:p>
          </p:txBody>
        </p:sp>
        <p:grpSp>
          <p:nvGrpSpPr>
            <p:cNvPr id="106" name="组合 35"/>
            <p:cNvGrpSpPr/>
            <p:nvPr/>
          </p:nvGrpSpPr>
          <p:grpSpPr>
            <a:xfrm>
              <a:off x="326687" y="247818"/>
              <a:ext cx="4861582" cy="725466"/>
              <a:chOff x="326687" y="247818"/>
              <a:chExt cx="4861582" cy="725466"/>
            </a:xfrm>
          </p:grpSpPr>
          <p:grpSp>
            <p:nvGrpSpPr>
              <p:cNvPr id="107" name="组合 2"/>
              <p:cNvGrpSpPr/>
              <p:nvPr/>
            </p:nvGrpSpPr>
            <p:grpSpPr>
              <a:xfrm>
                <a:off x="349799" y="247818"/>
                <a:ext cx="4791980" cy="261575"/>
                <a:chOff x="349799" y="247818"/>
                <a:chExt cx="4791980" cy="261575"/>
              </a:xfrm>
            </p:grpSpPr>
            <p:cxnSp>
              <p:nvCxnSpPr>
                <p:cNvPr id="122"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3"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4"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5"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6"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latin typeface="+mn-ea"/>
                  </a:endParaRPr>
                </a:p>
              </p:txBody>
            </p:sp>
            <p:sp>
              <p:nvSpPr>
                <p:cNvPr id="127"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108" name="组合 1"/>
              <p:cNvGrpSpPr/>
              <p:nvPr/>
            </p:nvGrpSpPr>
            <p:grpSpPr>
              <a:xfrm>
                <a:off x="349799" y="711709"/>
                <a:ext cx="4815092" cy="261575"/>
                <a:chOff x="358852" y="925118"/>
                <a:chExt cx="4815092" cy="261575"/>
              </a:xfrm>
            </p:grpSpPr>
            <p:cxnSp>
              <p:nvCxnSpPr>
                <p:cNvPr id="115"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6"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7"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8"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9"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0"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latin typeface="+mn-ea"/>
                  </a:endParaRPr>
                </a:p>
              </p:txBody>
            </p:sp>
            <p:sp>
              <p:nvSpPr>
                <p:cNvPr id="121"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109" name="组合 33"/>
              <p:cNvGrpSpPr/>
              <p:nvPr/>
            </p:nvGrpSpPr>
            <p:grpSpPr>
              <a:xfrm>
                <a:off x="5138963" y="489126"/>
                <a:ext cx="49306" cy="329693"/>
                <a:chOff x="5138963" y="489126"/>
                <a:chExt cx="49306" cy="329693"/>
              </a:xfrm>
            </p:grpSpPr>
            <p:sp>
              <p:nvSpPr>
                <p:cNvPr id="113"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114"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nvGrpSpPr>
              <p:cNvPr id="110" name="组合 36"/>
              <p:cNvGrpSpPr/>
              <p:nvPr/>
            </p:nvGrpSpPr>
            <p:grpSpPr>
              <a:xfrm>
                <a:off x="326687" y="399838"/>
                <a:ext cx="49306" cy="329693"/>
                <a:chOff x="5138963" y="489126"/>
                <a:chExt cx="49306" cy="329693"/>
              </a:xfrm>
            </p:grpSpPr>
            <p:sp>
              <p:nvSpPr>
                <p:cNvPr id="111"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112"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4"/>
                                        </p:tgtEl>
                                        <p:attrNameLst>
                                          <p:attrName>style.visibility</p:attrName>
                                        </p:attrNameLst>
                                      </p:cBhvr>
                                      <p:to>
                                        <p:strVal val="visible"/>
                                      </p:to>
                                    </p:set>
                                    <p:animEffect transition="in" filter="wipe(left)">
                                      <p:cBhvr>
                                        <p:cTn id="7" dur="500"/>
                                        <p:tgtEl>
                                          <p:spTgt spid="10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22" presetClass="entr" presetSubtype="2" fill="hold" grpId="0" nodeType="afterEffect">
                                  <p:stCondLst>
                                    <p:cond delay="0"/>
                                  </p:stCondLst>
                                  <p:childTnLst>
                                    <p:set>
                                      <p:cBhvr>
                                        <p:cTn id="16" dur="1" fill="hold">
                                          <p:stCondLst>
                                            <p:cond delay="0"/>
                                          </p:stCondLst>
                                        </p:cTn>
                                        <p:tgtEl>
                                          <p:spTgt spid="79"/>
                                        </p:tgtEl>
                                        <p:attrNameLst>
                                          <p:attrName>style.visibility</p:attrName>
                                        </p:attrNameLst>
                                      </p:cBhvr>
                                      <p:to>
                                        <p:strVal val="visible"/>
                                      </p:to>
                                    </p:set>
                                    <p:animEffect transition="in" filter="wipe(right)">
                                      <p:cBhvr>
                                        <p:cTn id="17" dur="500"/>
                                        <p:tgtEl>
                                          <p:spTgt spid="79"/>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80">
                                            <p:txEl>
                                              <p:pRg st="0" end="0"/>
                                            </p:txEl>
                                          </p:spTgt>
                                        </p:tgtEl>
                                        <p:attrNameLst>
                                          <p:attrName>style.visibility</p:attrName>
                                        </p:attrNameLst>
                                      </p:cBhvr>
                                      <p:to>
                                        <p:strVal val="visible"/>
                                      </p:to>
                                    </p:set>
                                    <p:animEffect transition="in" filter="wipe(left)">
                                      <p:cBhvr>
                                        <p:cTn id="21" dur="500"/>
                                        <p:tgtEl>
                                          <p:spTgt spid="8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组合 39"/>
          <p:cNvGrpSpPr/>
          <p:nvPr/>
        </p:nvGrpSpPr>
        <p:grpSpPr>
          <a:xfrm>
            <a:off x="549002" y="555626"/>
            <a:ext cx="4345215" cy="876848"/>
            <a:chOff x="326687" y="247818"/>
            <a:chExt cx="6287922" cy="725466"/>
          </a:xfrm>
        </p:grpSpPr>
        <p:sp>
          <p:nvSpPr>
            <p:cNvPr id="53" name="文本框 7"/>
            <p:cNvSpPr txBox="1"/>
            <p:nvPr/>
          </p:nvSpPr>
          <p:spPr bwMode="auto">
            <a:xfrm>
              <a:off x="1038107" y="399838"/>
              <a:ext cx="557650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smtClean="0">
                  <a:solidFill>
                    <a:srgbClr val="0070C0"/>
                  </a:solidFill>
                  <a:latin typeface="+mn-ea"/>
                </a:rPr>
                <a:t>单向链表的应用</a:t>
              </a:r>
              <a:endParaRPr lang="zh-CN" altLang="en-US" sz="2400" kern="0" dirty="0">
                <a:solidFill>
                  <a:srgbClr val="0070C0"/>
                </a:solidFill>
                <a:latin typeface="+mn-ea"/>
              </a:endParaRPr>
            </a:p>
          </p:txBody>
        </p:sp>
        <p:grpSp>
          <p:nvGrpSpPr>
            <p:cNvPr id="54" name="组合 35"/>
            <p:cNvGrpSpPr/>
            <p:nvPr/>
          </p:nvGrpSpPr>
          <p:grpSpPr>
            <a:xfrm>
              <a:off x="326687" y="247818"/>
              <a:ext cx="4861582" cy="725466"/>
              <a:chOff x="326687" y="247818"/>
              <a:chExt cx="4861582" cy="725466"/>
            </a:xfrm>
          </p:grpSpPr>
          <p:grpSp>
            <p:nvGrpSpPr>
              <p:cNvPr id="55" name="组合 2"/>
              <p:cNvGrpSpPr/>
              <p:nvPr/>
            </p:nvGrpSpPr>
            <p:grpSpPr>
              <a:xfrm>
                <a:off x="349799" y="247818"/>
                <a:ext cx="4791980" cy="261575"/>
                <a:chOff x="349799" y="247818"/>
                <a:chExt cx="4791980" cy="261575"/>
              </a:xfrm>
            </p:grpSpPr>
            <p:cxnSp>
              <p:nvCxnSpPr>
                <p:cNvPr id="70"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latin typeface="+mn-ea"/>
                  </a:endParaRPr>
                </a:p>
              </p:txBody>
            </p:sp>
            <p:sp>
              <p:nvSpPr>
                <p:cNvPr id="75"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56" name="组合 1"/>
              <p:cNvGrpSpPr/>
              <p:nvPr/>
            </p:nvGrpSpPr>
            <p:grpSpPr>
              <a:xfrm>
                <a:off x="349799" y="711709"/>
                <a:ext cx="4815092" cy="261575"/>
                <a:chOff x="358852" y="925118"/>
                <a:chExt cx="4815092" cy="261575"/>
              </a:xfrm>
            </p:grpSpPr>
            <p:cxnSp>
              <p:nvCxnSpPr>
                <p:cNvPr id="63"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latin typeface="+mn-ea"/>
                  </a:endParaRPr>
                </a:p>
              </p:txBody>
            </p:sp>
            <p:sp>
              <p:nvSpPr>
                <p:cNvPr id="69"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57" name="组合 33"/>
              <p:cNvGrpSpPr/>
              <p:nvPr/>
            </p:nvGrpSpPr>
            <p:grpSpPr>
              <a:xfrm>
                <a:off x="5138963" y="489126"/>
                <a:ext cx="49306" cy="329693"/>
                <a:chOff x="5138963" y="489126"/>
                <a:chExt cx="49306" cy="329693"/>
              </a:xfrm>
            </p:grpSpPr>
            <p:sp>
              <p:nvSpPr>
                <p:cNvPr id="61"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62"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nvGrpSpPr>
              <p:cNvPr id="58" name="组合 36"/>
              <p:cNvGrpSpPr/>
              <p:nvPr/>
            </p:nvGrpSpPr>
            <p:grpSpPr>
              <a:xfrm>
                <a:off x="326687" y="399838"/>
                <a:ext cx="49306" cy="329693"/>
                <a:chOff x="5138963" y="489126"/>
                <a:chExt cx="49306" cy="329693"/>
              </a:xfrm>
            </p:grpSpPr>
            <p:sp>
              <p:nvSpPr>
                <p:cNvPr id="59"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60"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grpSp>
      <p:sp>
        <p:nvSpPr>
          <p:cNvPr id="76" name="矩形 1"/>
          <p:cNvSpPr/>
          <p:nvPr/>
        </p:nvSpPr>
        <p:spPr>
          <a:xfrm>
            <a:off x="6084973" y="1619631"/>
            <a:ext cx="5878287" cy="4832092"/>
          </a:xfrm>
          <a:prstGeom prst="rect">
            <a:avLst/>
          </a:prstGeom>
          <a:noFill/>
          <a:ln>
            <a:solidFill>
              <a:schemeClr val="accent1"/>
            </a:solidFill>
          </a:ln>
        </p:spPr>
        <p:txBody>
          <a:bodyPr wrap="square">
            <a:spAutoFit/>
          </a:bodyPr>
          <a:lstStyle/>
          <a:p>
            <a:r>
              <a:rPr lang="en-US" altLang="zh-CN" sz="2200" dirty="0">
                <a:latin typeface="Times New Roman" panose="02020603050405020304" pitchFamily="18" charset="0"/>
                <a:cs typeface="Times New Roman" panose="02020603050405020304" pitchFamily="18" charset="0"/>
              </a:rPr>
              <a:t>#include &lt;iostream&gt;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using namespace std;</a:t>
            </a:r>
            <a:endParaRPr lang="en-US" altLang="zh-CN" sz="2200" dirty="0">
              <a:latin typeface="Times New Roman" panose="02020603050405020304" pitchFamily="18" charset="0"/>
              <a:cs typeface="Times New Roman" panose="02020603050405020304" pitchFamily="18" charset="0"/>
            </a:endParaRPr>
          </a:p>
          <a:p>
            <a:r>
              <a:rPr lang="en-US" altLang="zh-CN" sz="2200" dirty="0">
                <a:solidFill>
                  <a:srgbClr val="FF0000"/>
                </a:solidFill>
                <a:latin typeface="Times New Roman" panose="02020603050405020304" pitchFamily="18" charset="0"/>
                <a:cs typeface="Times New Roman" panose="02020603050405020304" pitchFamily="18" charset="0"/>
              </a:rPr>
              <a:t>#include "</a:t>
            </a:r>
            <a:r>
              <a:rPr lang="en-US" altLang="zh-CN" sz="2200" dirty="0" err="1">
                <a:solidFill>
                  <a:srgbClr val="FF0000"/>
                </a:solidFill>
                <a:latin typeface="Times New Roman" panose="02020603050405020304" pitchFamily="18" charset="0"/>
                <a:cs typeface="Times New Roman" panose="02020603050405020304" pitchFamily="18" charset="0"/>
              </a:rPr>
              <a:t>LinearList.h</a:t>
            </a:r>
            <a:r>
              <a:rPr lang="en-US" altLang="zh-CN" sz="2200" dirty="0">
                <a:solidFill>
                  <a:srgbClr val="FF0000"/>
                </a:solidFill>
                <a:latin typeface="Times New Roman" panose="02020603050405020304" pitchFamily="18" charset="0"/>
                <a:cs typeface="Times New Roman" panose="02020603050405020304" pitchFamily="18" charset="0"/>
              </a:rPr>
              <a:t>"</a:t>
            </a:r>
            <a:endParaRPr lang="en-US" altLang="zh-CN" sz="2200" dirty="0">
              <a:solidFill>
                <a:srgbClr val="FF0000"/>
              </a:solidFill>
              <a:latin typeface="Times New Roman" panose="02020603050405020304" pitchFamily="18" charset="0"/>
              <a:cs typeface="Times New Roman" panose="02020603050405020304" pitchFamily="18" charset="0"/>
            </a:endParaRPr>
          </a:p>
          <a:p>
            <a:r>
              <a:rPr lang="en-US" altLang="zh-CN" sz="2200" dirty="0">
                <a:solidFill>
                  <a:srgbClr val="FF0000"/>
                </a:solidFill>
                <a:latin typeface="Times New Roman" panose="02020603050405020304" pitchFamily="18" charset="0"/>
                <a:cs typeface="Times New Roman" panose="02020603050405020304" pitchFamily="18" charset="0"/>
              </a:rPr>
              <a:t>#include "</a:t>
            </a:r>
            <a:r>
              <a:rPr lang="en-US" altLang="zh-CN" sz="2200" dirty="0" err="1">
                <a:solidFill>
                  <a:srgbClr val="FF0000"/>
                </a:solidFill>
                <a:latin typeface="Times New Roman" panose="02020603050405020304" pitchFamily="18" charset="0"/>
                <a:cs typeface="Times New Roman" panose="02020603050405020304" pitchFamily="18" charset="0"/>
              </a:rPr>
              <a:t>Node.h</a:t>
            </a:r>
            <a:r>
              <a:rPr lang="en-US" altLang="zh-CN" sz="2200" dirty="0">
                <a:solidFill>
                  <a:srgbClr val="FF0000"/>
                </a:solidFill>
                <a:latin typeface="Times New Roman" panose="02020603050405020304" pitchFamily="18" charset="0"/>
                <a:cs typeface="Times New Roman" panose="02020603050405020304" pitchFamily="18" charset="0"/>
              </a:rPr>
              <a:t>"</a:t>
            </a:r>
            <a:endParaRPr lang="en-US" altLang="zh-CN" sz="2200" dirty="0">
              <a:solidFill>
                <a:srgbClr val="FF0000"/>
              </a:solidFill>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int main()</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smtClean="0">
                <a:latin typeface="Times New Roman" panose="02020603050405020304" pitchFamily="18" charset="0"/>
                <a:cs typeface="Times New Roman" panose="02020603050405020304" pitchFamily="18" charset="0"/>
              </a:rPr>
              <a:t>            </a:t>
            </a:r>
            <a:r>
              <a:rPr lang="en-US" altLang="zh-CN" sz="2200" dirty="0" err="1" smtClean="0">
                <a:latin typeface="Times New Roman" panose="02020603050405020304" pitchFamily="18" charset="0"/>
                <a:cs typeface="Times New Roman" panose="02020603050405020304" pitchFamily="18" charset="0"/>
              </a:rPr>
              <a:t>LinearList</a:t>
            </a:r>
            <a:r>
              <a:rPr lang="en-US" altLang="zh-CN" sz="2200" dirty="0" smtClean="0">
                <a:latin typeface="Times New Roman" panose="02020603050405020304" pitchFamily="18" charset="0"/>
                <a:cs typeface="Times New Roman" panose="02020603050405020304" pitchFamily="18" charset="0"/>
              </a:rPr>
              <a:t>&lt;Node</a:t>
            </a:r>
            <a:r>
              <a:rPr lang="en-US" altLang="zh-CN" sz="2200" dirty="0">
                <a:latin typeface="Times New Roman" panose="02020603050405020304" pitchFamily="18" charset="0"/>
                <a:cs typeface="Times New Roman" panose="02020603050405020304" pitchFamily="18" charset="0"/>
              </a:rPr>
              <a:t>&gt; </a:t>
            </a:r>
            <a:r>
              <a:rPr lang="en-US" altLang="zh-CN" sz="2200" dirty="0" err="1" smtClean="0">
                <a:solidFill>
                  <a:srgbClr val="FF0000"/>
                </a:solidFill>
                <a:latin typeface="Times New Roman" panose="02020603050405020304" pitchFamily="18" charset="0"/>
                <a:cs typeface="Times New Roman" panose="02020603050405020304" pitchFamily="18" charset="0"/>
              </a:rPr>
              <a:t>NodeLList</a:t>
            </a:r>
            <a:r>
              <a:rPr lang="en-US" altLang="zh-CN" sz="2200" dirty="0" smtClean="0">
                <a:solidFill>
                  <a:srgbClr val="FF0000"/>
                </a:solidFill>
                <a:latin typeface="Times New Roman" panose="02020603050405020304" pitchFamily="18" charset="0"/>
                <a:cs typeface="Times New Roman" panose="02020603050405020304" pitchFamily="18" charset="0"/>
              </a:rPr>
              <a:t>(10)</a:t>
            </a:r>
            <a:endParaRPr lang="zh-CN" altLang="en-US"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r>
              <a:rPr lang="en-US" altLang="zh-CN" sz="2200" dirty="0" smtClean="0">
                <a:latin typeface="Times New Roman" panose="02020603050405020304" pitchFamily="18" charset="0"/>
                <a:cs typeface="Times New Roman" panose="02020603050405020304" pitchFamily="18" charset="0"/>
              </a:rPr>
              <a:t>         </a:t>
            </a:r>
            <a:r>
              <a:rPr lang="en-US" altLang="zh-CN" sz="2200" dirty="0" err="1" smtClean="0">
                <a:latin typeface="Times New Roman" panose="02020603050405020304" pitchFamily="18" charset="0"/>
                <a:cs typeface="Times New Roman" panose="02020603050405020304" pitchFamily="18" charset="0"/>
              </a:rPr>
              <a:t>int</a:t>
            </a:r>
            <a:r>
              <a:rPr lang="en-US" altLang="zh-CN" sz="2200" dirty="0" smtClean="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grade1[3]={99,100,95};</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r>
              <a:rPr lang="en-US" altLang="zh-CN" sz="2200" dirty="0" smtClean="0">
                <a:latin typeface="Times New Roman" panose="02020603050405020304" pitchFamily="18" charset="0"/>
                <a:cs typeface="Times New Roman" panose="02020603050405020304" pitchFamily="18" charset="0"/>
              </a:rPr>
              <a:t>         </a:t>
            </a:r>
            <a:r>
              <a:rPr lang="en-US" altLang="zh-CN" sz="2200" dirty="0" err="1" smtClean="0">
                <a:latin typeface="Times New Roman" panose="02020603050405020304" pitchFamily="18" charset="0"/>
                <a:cs typeface="Times New Roman" panose="02020603050405020304" pitchFamily="18" charset="0"/>
              </a:rPr>
              <a:t>int</a:t>
            </a:r>
            <a:r>
              <a:rPr lang="en-US" altLang="zh-CN" sz="2200" dirty="0" smtClean="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grade2[3]={95,98,88};</a:t>
            </a:r>
            <a:endParaRPr lang="en-US" altLang="zh-CN" sz="2200" dirty="0">
              <a:latin typeface="Times New Roman" panose="02020603050405020304" pitchFamily="18" charset="0"/>
              <a:cs typeface="Times New Roman" panose="02020603050405020304" pitchFamily="18" charset="0"/>
            </a:endParaRPr>
          </a:p>
          <a:p>
            <a:r>
              <a:rPr lang="en-US" altLang="zh-CN" sz="2200" dirty="0" smtClean="0">
                <a:latin typeface="Times New Roman" panose="02020603050405020304" pitchFamily="18" charset="0"/>
                <a:cs typeface="Times New Roman" panose="02020603050405020304" pitchFamily="18" charset="0"/>
              </a:rPr>
              <a:t>            </a:t>
            </a:r>
            <a:r>
              <a:rPr lang="en-US" altLang="zh-CN" sz="2200" dirty="0" err="1" smtClean="0">
                <a:latin typeface="Times New Roman" panose="02020603050405020304" pitchFamily="18" charset="0"/>
                <a:cs typeface="Times New Roman" panose="02020603050405020304" pitchFamily="18" charset="0"/>
              </a:rPr>
              <a:t>int</a:t>
            </a:r>
            <a:r>
              <a:rPr lang="en-US" altLang="zh-CN" sz="2200" dirty="0" smtClean="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grade3[3]={90,90,90};</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r>
              <a:rPr lang="en-US" altLang="zh-CN" sz="2200" dirty="0" smtClean="0">
                <a:latin typeface="Times New Roman" panose="02020603050405020304" pitchFamily="18" charset="0"/>
                <a:cs typeface="Times New Roman" panose="02020603050405020304" pitchFamily="18" charset="0"/>
              </a:rPr>
              <a:t>	Node </a:t>
            </a:r>
            <a:r>
              <a:rPr lang="en-US" altLang="zh-CN" sz="2200" dirty="0">
                <a:latin typeface="Times New Roman" panose="02020603050405020304" pitchFamily="18" charset="0"/>
                <a:cs typeface="Times New Roman" panose="02020603050405020304" pitchFamily="18" charset="0"/>
              </a:rPr>
              <a:t>Node1("1010001","</a:t>
            </a:r>
            <a:r>
              <a:rPr lang="zh-CN" altLang="en-US" sz="2200" dirty="0">
                <a:latin typeface="Times New Roman" panose="02020603050405020304" pitchFamily="18" charset="0"/>
                <a:cs typeface="Times New Roman" panose="02020603050405020304" pitchFamily="18" charset="0"/>
              </a:rPr>
              <a:t>穆桂英</a:t>
            </a:r>
            <a:r>
              <a:rPr lang="en-US" altLang="zh-CN" sz="2200" dirty="0">
                <a:latin typeface="Times New Roman" panose="02020603050405020304" pitchFamily="18" charset="0"/>
                <a:cs typeface="Times New Roman" panose="02020603050405020304" pitchFamily="18" charset="0"/>
              </a:rPr>
              <a:t>",grade1);</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r>
              <a:rPr lang="en-US" altLang="zh-CN" sz="2200" dirty="0" smtClean="0">
                <a:latin typeface="Times New Roman" panose="02020603050405020304" pitchFamily="18" charset="0"/>
                <a:cs typeface="Times New Roman" panose="02020603050405020304" pitchFamily="18" charset="0"/>
              </a:rPr>
              <a:t>	Node </a:t>
            </a:r>
            <a:r>
              <a:rPr lang="en-US" altLang="zh-CN" sz="2200" dirty="0">
                <a:latin typeface="Times New Roman" panose="02020603050405020304" pitchFamily="18" charset="0"/>
                <a:cs typeface="Times New Roman" panose="02020603050405020304" pitchFamily="18" charset="0"/>
              </a:rPr>
              <a:t>Node2("1010002","</a:t>
            </a:r>
            <a:r>
              <a:rPr lang="zh-CN" altLang="en-US" sz="2200" dirty="0">
                <a:latin typeface="Times New Roman" panose="02020603050405020304" pitchFamily="18" charset="0"/>
                <a:cs typeface="Times New Roman" panose="02020603050405020304" pitchFamily="18" charset="0"/>
              </a:rPr>
              <a:t>杨宗保</a:t>
            </a:r>
            <a:r>
              <a:rPr lang="en-US" altLang="zh-CN" sz="2200" dirty="0">
                <a:latin typeface="Times New Roman" panose="02020603050405020304" pitchFamily="18" charset="0"/>
                <a:cs typeface="Times New Roman" panose="02020603050405020304" pitchFamily="18" charset="0"/>
              </a:rPr>
              <a:t>",grade2);</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r>
              <a:rPr lang="en-US" altLang="zh-CN" sz="2200" dirty="0" smtClean="0">
                <a:latin typeface="Times New Roman" panose="02020603050405020304" pitchFamily="18" charset="0"/>
                <a:cs typeface="Times New Roman" panose="02020603050405020304" pitchFamily="18" charset="0"/>
              </a:rPr>
              <a:t>	Node </a:t>
            </a:r>
            <a:r>
              <a:rPr lang="en-US" altLang="zh-CN" sz="2200" dirty="0">
                <a:latin typeface="Times New Roman" panose="02020603050405020304" pitchFamily="18" charset="0"/>
                <a:cs typeface="Times New Roman" panose="02020603050405020304" pitchFamily="18" charset="0"/>
              </a:rPr>
              <a:t>Node3("1010003","</a:t>
            </a:r>
            <a:r>
              <a:rPr lang="zh-CN" altLang="en-US" sz="2200" dirty="0">
                <a:latin typeface="Times New Roman" panose="02020603050405020304" pitchFamily="18" charset="0"/>
                <a:cs typeface="Times New Roman" panose="02020603050405020304" pitchFamily="18" charset="0"/>
              </a:rPr>
              <a:t>杨六郎</a:t>
            </a:r>
            <a:r>
              <a:rPr lang="en-US" altLang="zh-CN" sz="2200" dirty="0">
                <a:latin typeface="Times New Roman" panose="02020603050405020304" pitchFamily="18" charset="0"/>
                <a:cs typeface="Times New Roman" panose="02020603050405020304" pitchFamily="18" charset="0"/>
              </a:rPr>
              <a:t>",grade3);</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r>
              <a:rPr lang="en-US" altLang="zh-CN" sz="2200" dirty="0" smtClean="0">
                <a:latin typeface="Times New Roman" panose="02020603050405020304" pitchFamily="18" charset="0"/>
                <a:cs typeface="Times New Roman" panose="02020603050405020304" pitchFamily="18" charset="0"/>
              </a:rPr>
              <a:t>         Node </a:t>
            </a:r>
            <a:r>
              <a:rPr lang="en-US" altLang="zh-CN" sz="2200" dirty="0">
                <a:latin typeface="Times New Roman" panose="02020603050405020304" pitchFamily="18" charset="0"/>
                <a:cs typeface="Times New Roman" panose="02020603050405020304" pitchFamily="18" charset="0"/>
              </a:rPr>
              <a:t>x</a:t>
            </a:r>
            <a:r>
              <a:rPr lang="en-US" altLang="zh-CN" sz="2200" dirty="0" smtClean="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p:txBody>
      </p:sp>
      <p:sp>
        <p:nvSpPr>
          <p:cNvPr id="77" name="矩形 1"/>
          <p:cNvSpPr/>
          <p:nvPr/>
        </p:nvSpPr>
        <p:spPr>
          <a:xfrm>
            <a:off x="206686" y="1619631"/>
            <a:ext cx="5878287" cy="4832092"/>
          </a:xfrm>
          <a:prstGeom prst="rect">
            <a:avLst/>
          </a:prstGeom>
          <a:noFill/>
          <a:ln>
            <a:solidFill>
              <a:schemeClr val="accent1"/>
            </a:solidFill>
          </a:ln>
        </p:spPr>
        <p:txBody>
          <a:bodyPr wrap="square">
            <a:spAutoFit/>
          </a:bodyPr>
          <a:lstStyle/>
          <a:p>
            <a:r>
              <a:rPr lang="en-US" altLang="zh-CN" sz="2200" dirty="0">
                <a:latin typeface="Times New Roman" panose="02020603050405020304" pitchFamily="18" charset="0"/>
                <a:cs typeface="Times New Roman" panose="02020603050405020304" pitchFamily="18" charset="0"/>
              </a:rPr>
              <a:t>#include &lt;</a:t>
            </a:r>
            <a:r>
              <a:rPr lang="en-US" altLang="zh-CN" sz="2200" dirty="0" err="1">
                <a:latin typeface="Times New Roman" panose="02020603050405020304" pitchFamily="18" charset="0"/>
                <a:cs typeface="Times New Roman" panose="02020603050405020304" pitchFamily="18" charset="0"/>
              </a:rPr>
              <a:t>iostream</a:t>
            </a:r>
            <a:r>
              <a:rPr lang="en-US" altLang="zh-CN" sz="2200" dirty="0">
                <a:latin typeface="Times New Roman" panose="02020603050405020304" pitchFamily="18" charset="0"/>
                <a:cs typeface="Times New Roman" panose="02020603050405020304" pitchFamily="18" charset="0"/>
              </a:rPr>
              <a:t>&gt;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using namespace </a:t>
            </a:r>
            <a:r>
              <a:rPr lang="en-US" altLang="zh-CN" sz="2200" dirty="0" err="1">
                <a:latin typeface="Times New Roman" panose="02020603050405020304" pitchFamily="18" charset="0"/>
                <a:cs typeface="Times New Roman" panose="02020603050405020304" pitchFamily="18" charset="0"/>
              </a:rPr>
              <a:t>std</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solidFill>
                  <a:srgbClr val="FF0000"/>
                </a:solidFill>
                <a:latin typeface="Times New Roman" panose="02020603050405020304" pitchFamily="18" charset="0"/>
                <a:cs typeface="Times New Roman" panose="02020603050405020304" pitchFamily="18" charset="0"/>
              </a:rPr>
              <a:t>#include "</a:t>
            </a:r>
            <a:r>
              <a:rPr lang="en-US" altLang="zh-CN" sz="2200" dirty="0" err="1">
                <a:solidFill>
                  <a:srgbClr val="FF0000"/>
                </a:solidFill>
                <a:latin typeface="Times New Roman" panose="02020603050405020304" pitchFamily="18" charset="0"/>
                <a:cs typeface="Times New Roman" panose="02020603050405020304" pitchFamily="18" charset="0"/>
              </a:rPr>
              <a:t>LinkList.h</a:t>
            </a:r>
            <a:r>
              <a:rPr lang="en-US" altLang="zh-CN" sz="2200" dirty="0">
                <a:solidFill>
                  <a:srgbClr val="FF0000"/>
                </a:solidFill>
                <a:latin typeface="Times New Roman" panose="02020603050405020304" pitchFamily="18" charset="0"/>
                <a:cs typeface="Times New Roman" panose="02020603050405020304" pitchFamily="18" charset="0"/>
              </a:rPr>
              <a:t>"</a:t>
            </a:r>
            <a:endParaRPr lang="en-US" altLang="zh-CN" sz="2200" dirty="0">
              <a:solidFill>
                <a:srgbClr val="FF0000"/>
              </a:solidFill>
              <a:latin typeface="Times New Roman" panose="02020603050405020304" pitchFamily="18" charset="0"/>
              <a:cs typeface="Times New Roman" panose="02020603050405020304" pitchFamily="18" charset="0"/>
            </a:endParaRPr>
          </a:p>
          <a:p>
            <a:r>
              <a:rPr lang="en-US" altLang="zh-CN" sz="2200" dirty="0">
                <a:solidFill>
                  <a:srgbClr val="FF0000"/>
                </a:solidFill>
                <a:latin typeface="Times New Roman" panose="02020603050405020304" pitchFamily="18" charset="0"/>
                <a:cs typeface="Times New Roman" panose="02020603050405020304" pitchFamily="18" charset="0"/>
              </a:rPr>
              <a:t>#include "</a:t>
            </a:r>
            <a:r>
              <a:rPr lang="en-US" altLang="zh-CN" sz="2200" dirty="0" err="1">
                <a:solidFill>
                  <a:srgbClr val="FF0000"/>
                </a:solidFill>
                <a:latin typeface="Times New Roman" panose="02020603050405020304" pitchFamily="18" charset="0"/>
                <a:cs typeface="Times New Roman" panose="02020603050405020304" pitchFamily="18" charset="0"/>
              </a:rPr>
              <a:t>Node.h</a:t>
            </a:r>
            <a:r>
              <a:rPr lang="en-US" altLang="zh-CN" sz="2200" dirty="0">
                <a:solidFill>
                  <a:srgbClr val="FF0000"/>
                </a:solidFill>
                <a:latin typeface="Times New Roman" panose="02020603050405020304" pitchFamily="18" charset="0"/>
                <a:cs typeface="Times New Roman" panose="02020603050405020304" pitchFamily="18" charset="0"/>
              </a:rPr>
              <a:t>"</a:t>
            </a:r>
            <a:endParaRPr lang="en-US" altLang="zh-CN" sz="2200" dirty="0">
              <a:solidFill>
                <a:srgbClr val="FF0000"/>
              </a:solidFill>
              <a:latin typeface="Times New Roman" panose="02020603050405020304" pitchFamily="18" charset="0"/>
              <a:cs typeface="Times New Roman" panose="02020603050405020304" pitchFamily="18" charset="0"/>
            </a:endParaRPr>
          </a:p>
          <a:p>
            <a:r>
              <a:rPr lang="en-US" altLang="zh-CN" sz="2200" dirty="0" err="1">
                <a:latin typeface="Times New Roman" panose="02020603050405020304" pitchFamily="18" charset="0"/>
                <a:cs typeface="Times New Roman" panose="02020603050405020304" pitchFamily="18" charset="0"/>
              </a:rPr>
              <a:t>int</a:t>
            </a:r>
            <a:r>
              <a:rPr lang="en-US" altLang="zh-CN" sz="2200" dirty="0">
                <a:latin typeface="Times New Roman" panose="02020603050405020304" pitchFamily="18" charset="0"/>
                <a:cs typeface="Times New Roman" panose="02020603050405020304" pitchFamily="18" charset="0"/>
              </a:rPr>
              <a:t> main()</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r>
              <a:rPr lang="en-US" altLang="zh-CN" sz="2200" dirty="0" smtClean="0">
                <a:latin typeface="Times New Roman" panose="02020603050405020304" pitchFamily="18" charset="0"/>
                <a:cs typeface="Times New Roman" panose="02020603050405020304" pitchFamily="18" charset="0"/>
              </a:rPr>
              <a:t>           </a:t>
            </a:r>
            <a:r>
              <a:rPr lang="en-US" altLang="zh-CN" sz="2200" dirty="0" err="1" smtClean="0">
                <a:latin typeface="Times New Roman" panose="02020603050405020304" pitchFamily="18" charset="0"/>
                <a:cs typeface="Times New Roman" panose="02020603050405020304" pitchFamily="18" charset="0"/>
              </a:rPr>
              <a:t>LinkList</a:t>
            </a:r>
            <a:r>
              <a:rPr lang="en-US" altLang="zh-CN" sz="2200" dirty="0" smtClean="0">
                <a:latin typeface="Times New Roman" panose="02020603050405020304" pitchFamily="18" charset="0"/>
                <a:cs typeface="Times New Roman" panose="02020603050405020304" pitchFamily="18" charset="0"/>
              </a:rPr>
              <a:t>&lt;Node</a:t>
            </a:r>
            <a:r>
              <a:rPr lang="en-US" altLang="zh-CN" sz="2200" dirty="0">
                <a:latin typeface="Times New Roman" panose="02020603050405020304" pitchFamily="18" charset="0"/>
                <a:cs typeface="Times New Roman" panose="02020603050405020304" pitchFamily="18" charset="0"/>
              </a:rPr>
              <a:t>&gt; </a:t>
            </a:r>
            <a:r>
              <a:rPr lang="en-US" altLang="zh-CN" sz="2200" dirty="0" err="1" smtClean="0">
                <a:latin typeface="Times New Roman" panose="02020603050405020304" pitchFamily="18" charset="0"/>
                <a:cs typeface="Times New Roman" panose="02020603050405020304" pitchFamily="18" charset="0"/>
              </a:rPr>
              <a:t>NodeLList</a:t>
            </a:r>
            <a:r>
              <a:rPr lang="en-US" altLang="zh-CN" sz="2200" dirty="0" smtClean="0">
                <a:latin typeface="Times New Roman" panose="02020603050405020304" pitchFamily="18" charset="0"/>
                <a:cs typeface="Times New Roman" panose="02020603050405020304" pitchFamily="18" charset="0"/>
              </a:rPr>
              <a:t>;</a:t>
            </a:r>
            <a:endParaRPr lang="en-US" altLang="zh-CN" sz="2200" dirty="0" smtClean="0">
              <a:latin typeface="Times New Roman" panose="02020603050405020304" pitchFamily="18" charset="0"/>
              <a:cs typeface="Times New Roman" panose="02020603050405020304" pitchFamily="18" charset="0"/>
            </a:endParaRPr>
          </a:p>
          <a:p>
            <a:r>
              <a:rPr lang="en-US" altLang="zh-CN" sz="2200" dirty="0" smtClean="0">
                <a:latin typeface="Times New Roman" panose="02020603050405020304" pitchFamily="18" charset="0"/>
                <a:cs typeface="Times New Roman" panose="02020603050405020304" pitchFamily="18" charset="0"/>
              </a:rPr>
              <a:t>            </a:t>
            </a:r>
            <a:r>
              <a:rPr lang="en-US" altLang="zh-CN" sz="2200" dirty="0" err="1" smtClean="0">
                <a:latin typeface="Times New Roman" panose="02020603050405020304" pitchFamily="18" charset="0"/>
                <a:cs typeface="Times New Roman" panose="02020603050405020304" pitchFamily="18" charset="0"/>
              </a:rPr>
              <a:t>int</a:t>
            </a:r>
            <a:r>
              <a:rPr lang="en-US" altLang="zh-CN" sz="2200" dirty="0" smtClean="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grade1[3]={99,100,95};</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r>
              <a:rPr lang="en-US" altLang="zh-CN" sz="2200" dirty="0" smtClean="0">
                <a:latin typeface="Times New Roman" panose="02020603050405020304" pitchFamily="18" charset="0"/>
                <a:cs typeface="Times New Roman" panose="02020603050405020304" pitchFamily="18" charset="0"/>
              </a:rPr>
              <a:t>           </a:t>
            </a:r>
            <a:r>
              <a:rPr lang="en-US" altLang="zh-CN" sz="2200" dirty="0" err="1" smtClean="0">
                <a:latin typeface="Times New Roman" panose="02020603050405020304" pitchFamily="18" charset="0"/>
                <a:cs typeface="Times New Roman" panose="02020603050405020304" pitchFamily="18" charset="0"/>
              </a:rPr>
              <a:t>int</a:t>
            </a:r>
            <a:r>
              <a:rPr lang="en-US" altLang="zh-CN" sz="2200" dirty="0" smtClean="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grade2[3]={95,98,88};</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r>
              <a:rPr lang="en-US" altLang="zh-CN" sz="2200" dirty="0" smtClean="0">
                <a:latin typeface="Times New Roman" panose="02020603050405020304" pitchFamily="18" charset="0"/>
                <a:cs typeface="Times New Roman" panose="02020603050405020304" pitchFamily="18" charset="0"/>
              </a:rPr>
              <a:t>           </a:t>
            </a:r>
            <a:r>
              <a:rPr lang="en-US" altLang="zh-CN" sz="2200" dirty="0" err="1" smtClean="0">
                <a:latin typeface="Times New Roman" panose="02020603050405020304" pitchFamily="18" charset="0"/>
                <a:cs typeface="Times New Roman" panose="02020603050405020304" pitchFamily="18" charset="0"/>
              </a:rPr>
              <a:t>int</a:t>
            </a:r>
            <a:r>
              <a:rPr lang="en-US" altLang="zh-CN" sz="2200" dirty="0" smtClean="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grade3[3]={90,90,90};</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Node Node1("1010001","</a:t>
            </a:r>
            <a:r>
              <a:rPr lang="zh-CN" altLang="en-US" sz="2200" dirty="0">
                <a:latin typeface="Times New Roman" panose="02020603050405020304" pitchFamily="18" charset="0"/>
                <a:cs typeface="Times New Roman" panose="02020603050405020304" pitchFamily="18" charset="0"/>
              </a:rPr>
              <a:t>穆桂英</a:t>
            </a:r>
            <a:r>
              <a:rPr lang="en-US" altLang="zh-CN" sz="2200" dirty="0">
                <a:latin typeface="Times New Roman" panose="02020603050405020304" pitchFamily="18" charset="0"/>
                <a:cs typeface="Times New Roman" panose="02020603050405020304" pitchFamily="18" charset="0"/>
              </a:rPr>
              <a:t>",grade1);</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Node Node2("1010002","</a:t>
            </a:r>
            <a:r>
              <a:rPr lang="zh-CN" altLang="en-US" sz="2200" dirty="0">
                <a:latin typeface="Times New Roman" panose="02020603050405020304" pitchFamily="18" charset="0"/>
                <a:cs typeface="Times New Roman" panose="02020603050405020304" pitchFamily="18" charset="0"/>
              </a:rPr>
              <a:t>杨宗保</a:t>
            </a:r>
            <a:r>
              <a:rPr lang="en-US" altLang="zh-CN" sz="2200" dirty="0">
                <a:latin typeface="Times New Roman" panose="02020603050405020304" pitchFamily="18" charset="0"/>
                <a:cs typeface="Times New Roman" panose="02020603050405020304" pitchFamily="18" charset="0"/>
              </a:rPr>
              <a:t>",grade2);</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Node Node3("1010003","</a:t>
            </a:r>
            <a:r>
              <a:rPr lang="zh-CN" altLang="en-US" sz="2200" dirty="0">
                <a:latin typeface="Times New Roman" panose="02020603050405020304" pitchFamily="18" charset="0"/>
                <a:cs typeface="Times New Roman" panose="02020603050405020304" pitchFamily="18" charset="0"/>
              </a:rPr>
              <a:t>杨六郎</a:t>
            </a:r>
            <a:r>
              <a:rPr lang="en-US" altLang="zh-CN" sz="2200" dirty="0">
                <a:latin typeface="Times New Roman" panose="02020603050405020304" pitchFamily="18" charset="0"/>
                <a:cs typeface="Times New Roman" panose="02020603050405020304" pitchFamily="18" charset="0"/>
              </a:rPr>
              <a:t>",grade3);</a:t>
            </a:r>
            <a:endParaRPr lang="en-US" altLang="zh-CN" sz="2200" dirty="0">
              <a:latin typeface="Times New Roman" panose="02020603050405020304" pitchFamily="18" charset="0"/>
              <a:cs typeface="Times New Roman" panose="02020603050405020304" pitchFamily="18" charset="0"/>
            </a:endParaRPr>
          </a:p>
          <a:p>
            <a:r>
              <a:rPr lang="en-US" altLang="zh-CN" sz="2200" dirty="0">
                <a:latin typeface="Times New Roman" panose="02020603050405020304" pitchFamily="18" charset="0"/>
                <a:cs typeface="Times New Roman" panose="02020603050405020304" pitchFamily="18" charset="0"/>
              </a:rPr>
              <a:t> </a:t>
            </a:r>
            <a:r>
              <a:rPr lang="en-US" altLang="zh-CN" sz="2200" dirty="0" smtClean="0">
                <a:latin typeface="Times New Roman" panose="02020603050405020304" pitchFamily="18" charset="0"/>
                <a:cs typeface="Times New Roman" panose="02020603050405020304" pitchFamily="18" charset="0"/>
              </a:rPr>
              <a:t>           Node </a:t>
            </a:r>
            <a:r>
              <a:rPr lang="en-US" altLang="zh-CN" sz="2200" dirty="0">
                <a:latin typeface="Times New Roman" panose="02020603050405020304" pitchFamily="18" charset="0"/>
                <a:cs typeface="Times New Roman" panose="02020603050405020304" pitchFamily="18" charset="0"/>
              </a:rPr>
              <a:t>x;</a:t>
            </a:r>
            <a:endParaRPr lang="zh-CN" altLang="zh-CN" sz="22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wipe(left)">
                                      <p:cBhvr>
                                        <p:cTn id="7" dur="500"/>
                                        <p:tgtEl>
                                          <p:spTgt spid="52"/>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77"/>
                                        </p:tgtEl>
                                        <p:attrNameLst>
                                          <p:attrName>style.visibility</p:attrName>
                                        </p:attrNameLst>
                                      </p:cBhvr>
                                      <p:to>
                                        <p:strVal val="visible"/>
                                      </p:to>
                                    </p:set>
                                    <p:animEffect transition="in" filter="randombar(horizontal)">
                                      <p:cBhvr>
                                        <p:cTn id="11" dur="500"/>
                                        <p:tgtEl>
                                          <p:spTgt spid="77"/>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76"/>
                                        </p:tgtEl>
                                        <p:attrNameLst>
                                          <p:attrName>style.visibility</p:attrName>
                                        </p:attrNameLst>
                                      </p:cBhvr>
                                      <p:to>
                                        <p:strVal val="visible"/>
                                      </p:to>
                                    </p:set>
                                    <p:anim calcmode="lin" valueType="num">
                                      <p:cBhvr additive="base">
                                        <p:cTn id="16" dur="500" fill="hold"/>
                                        <p:tgtEl>
                                          <p:spTgt spid="76"/>
                                        </p:tgtEl>
                                        <p:attrNameLst>
                                          <p:attrName>ppt_x</p:attrName>
                                        </p:attrNameLst>
                                      </p:cBhvr>
                                      <p:tavLst>
                                        <p:tav tm="0">
                                          <p:val>
                                            <p:strVal val="#ppt_x"/>
                                          </p:val>
                                        </p:tav>
                                        <p:tav tm="100000">
                                          <p:val>
                                            <p:strVal val="#ppt_x"/>
                                          </p:val>
                                        </p:tav>
                                      </p:tavLst>
                                    </p:anim>
                                    <p:anim calcmode="lin" valueType="num">
                                      <p:cBhvr additive="base">
                                        <p:cTn id="17" dur="500" fill="hold"/>
                                        <p:tgtEl>
                                          <p:spTgt spid="7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7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774955" y="1711774"/>
            <a:ext cx="10630833" cy="5047536"/>
          </a:xfrm>
          <a:prstGeom prst="rect">
            <a:avLst/>
          </a:prstGeom>
        </p:spPr>
        <p:txBody>
          <a:bodyPr wrap="square">
            <a:spAutoFit/>
          </a:bodyPr>
          <a:lstStyle/>
          <a:p>
            <a:pPr>
              <a:lnSpc>
                <a:spcPct val="150000"/>
              </a:lnSpc>
            </a:pPr>
            <a:r>
              <a:rPr lang="en-US" altLang="zh-CN" sz="2400" dirty="0">
                <a:solidFill>
                  <a:schemeClr val="tx2"/>
                </a:solidFill>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将两个结点插入表中</a:t>
            </a:r>
            <a:endParaRPr lang="zh-CN" altLang="en-US" sz="2200" dirty="0">
              <a:latin typeface="Times New Roman" panose="02020603050405020304" pitchFamily="18" charset="0"/>
              <a:cs typeface="Times New Roman" panose="02020603050405020304" pitchFamily="18" charset="0"/>
            </a:endParaRPr>
          </a:p>
          <a:p>
            <a:pPr>
              <a:lnSpc>
                <a:spcPct val="150000"/>
              </a:lnSpc>
            </a:pPr>
            <a:r>
              <a:rPr lang="zh-CN" altLang="en-US"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NodeLList.Insert</a:t>
            </a:r>
            <a:r>
              <a:rPr lang="en-US" altLang="zh-CN" sz="2200" dirty="0">
                <a:latin typeface="Times New Roman" panose="02020603050405020304" pitchFamily="18" charset="0"/>
                <a:cs typeface="Times New Roman" panose="02020603050405020304" pitchFamily="18" charset="0"/>
              </a:rPr>
              <a:t>(1,Node1);</a:t>
            </a:r>
            <a:endParaRPr lang="en-US" altLang="zh-CN" sz="2200" dirty="0">
              <a:latin typeface="Times New Roman" panose="02020603050405020304" pitchFamily="18" charset="0"/>
              <a:cs typeface="Times New Roman" panose="02020603050405020304" pitchFamily="18" charset="0"/>
            </a:endParaRPr>
          </a:p>
          <a:p>
            <a:pPr>
              <a:lnSpc>
                <a:spcPct val="150000"/>
              </a:lnSpc>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NodeLList.Insert</a:t>
            </a:r>
            <a:r>
              <a:rPr lang="en-US" altLang="zh-CN" sz="2200" dirty="0">
                <a:latin typeface="Times New Roman" panose="02020603050405020304" pitchFamily="18" charset="0"/>
                <a:cs typeface="Times New Roman" panose="02020603050405020304" pitchFamily="18" charset="0"/>
              </a:rPr>
              <a:t>(2,Node2);</a:t>
            </a:r>
            <a:endParaRPr lang="en-US" altLang="zh-CN" sz="2200" dirty="0">
              <a:latin typeface="Times New Roman" panose="02020603050405020304" pitchFamily="18" charset="0"/>
              <a:cs typeface="Times New Roman" panose="02020603050405020304" pitchFamily="18" charset="0"/>
            </a:endParaRPr>
          </a:p>
          <a:p>
            <a:pPr>
              <a:lnSpc>
                <a:spcPct val="150000"/>
              </a:lnSpc>
            </a:pPr>
            <a:r>
              <a:rPr lang="en-US" altLang="zh-CN" sz="2200" dirty="0">
                <a:latin typeface="Times New Roman" panose="02020603050405020304" pitchFamily="18" charset="0"/>
                <a:cs typeface="Times New Roman" panose="02020603050405020304" pitchFamily="18" charset="0"/>
              </a:rPr>
              <a:t>	//</a:t>
            </a:r>
            <a:r>
              <a:rPr lang="zh-CN" altLang="en-US" sz="2200" dirty="0">
                <a:latin typeface="Times New Roman" panose="02020603050405020304" pitchFamily="18" charset="0"/>
                <a:cs typeface="Times New Roman" panose="02020603050405020304" pitchFamily="18" charset="0"/>
              </a:rPr>
              <a:t>显示当前表的状态</a:t>
            </a:r>
            <a:endParaRPr lang="zh-CN" altLang="en-US" sz="2200" dirty="0">
              <a:latin typeface="Times New Roman" panose="02020603050405020304" pitchFamily="18" charset="0"/>
              <a:cs typeface="Times New Roman" panose="02020603050405020304" pitchFamily="18" charset="0"/>
            </a:endParaRPr>
          </a:p>
          <a:p>
            <a:pPr>
              <a:lnSpc>
                <a:spcPct val="150000"/>
              </a:lnSpc>
            </a:pPr>
            <a:r>
              <a:rPr lang="zh-CN" altLang="en-US"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cout</a:t>
            </a:r>
            <a:r>
              <a:rPr lang="en-US" altLang="zh-CN" sz="2200" dirty="0">
                <a:latin typeface="Times New Roman" panose="02020603050405020304" pitchFamily="18" charset="0"/>
                <a:cs typeface="Times New Roman" panose="02020603050405020304" pitchFamily="18" charset="0"/>
              </a:rPr>
              <a:t>&lt;&lt;"</a:t>
            </a:r>
            <a:r>
              <a:rPr lang="zh-CN" altLang="en-US" sz="2200" dirty="0">
                <a:latin typeface="Times New Roman" panose="02020603050405020304" pitchFamily="18" charset="0"/>
                <a:cs typeface="Times New Roman" panose="02020603050405020304" pitchFamily="18" charset="0"/>
              </a:rPr>
              <a:t>当前表的长度为：</a:t>
            </a:r>
            <a:r>
              <a:rPr lang="en-US" altLang="zh-CN" sz="2200" dirty="0">
                <a:latin typeface="Times New Roman" panose="02020603050405020304" pitchFamily="18" charset="0"/>
                <a:cs typeface="Times New Roman" panose="02020603050405020304" pitchFamily="18" charset="0"/>
              </a:rPr>
              <a:t>"&lt;&lt;</a:t>
            </a:r>
            <a:r>
              <a:rPr lang="en-US" altLang="zh-CN" sz="2200" dirty="0" err="1">
                <a:latin typeface="Times New Roman" panose="02020603050405020304" pitchFamily="18" charset="0"/>
                <a:cs typeface="Times New Roman" panose="02020603050405020304" pitchFamily="18" charset="0"/>
              </a:rPr>
              <a:t>NodeLList.GetLength</a:t>
            </a:r>
            <a:r>
              <a:rPr lang="en-US" altLang="zh-CN" sz="2200" dirty="0">
                <a:latin typeface="Times New Roman" panose="02020603050405020304" pitchFamily="18" charset="0"/>
                <a:cs typeface="Times New Roman" panose="02020603050405020304" pitchFamily="18" charset="0"/>
              </a:rPr>
              <a:t>()&lt;&lt;</a:t>
            </a:r>
            <a:r>
              <a:rPr lang="en-US" altLang="zh-CN" sz="2200" dirty="0" err="1">
                <a:latin typeface="Times New Roman" panose="02020603050405020304" pitchFamily="18" charset="0"/>
                <a:cs typeface="Times New Roman" panose="02020603050405020304" pitchFamily="18" charset="0"/>
              </a:rPr>
              <a:t>endl</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ct val="150000"/>
              </a:lnSpc>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cout</a:t>
            </a:r>
            <a:r>
              <a:rPr lang="en-US" altLang="zh-CN" sz="2200" dirty="0">
                <a:latin typeface="Times New Roman" panose="02020603050405020304" pitchFamily="18" charset="0"/>
                <a:cs typeface="Times New Roman" panose="02020603050405020304" pitchFamily="18" charset="0"/>
              </a:rPr>
              <a:t>&lt;&lt;"</a:t>
            </a:r>
            <a:r>
              <a:rPr lang="zh-CN" altLang="en-US" sz="2200" dirty="0">
                <a:latin typeface="Times New Roman" panose="02020603050405020304" pitchFamily="18" charset="0"/>
                <a:cs typeface="Times New Roman" panose="02020603050405020304" pitchFamily="18" charset="0"/>
              </a:rPr>
              <a:t>当前表的元素为：</a:t>
            </a:r>
            <a:r>
              <a:rPr lang="en-US" altLang="zh-CN" sz="2200" dirty="0">
                <a:latin typeface="Times New Roman" panose="02020603050405020304" pitchFamily="18" charset="0"/>
                <a:cs typeface="Times New Roman" panose="02020603050405020304" pitchFamily="18" charset="0"/>
              </a:rPr>
              <a:t>\n"&lt;&lt;</a:t>
            </a:r>
            <a:r>
              <a:rPr lang="en-US" altLang="zh-CN" sz="2200" dirty="0" err="1">
                <a:latin typeface="Times New Roman" panose="02020603050405020304" pitchFamily="18" charset="0"/>
                <a:cs typeface="Times New Roman" panose="02020603050405020304" pitchFamily="18" charset="0"/>
              </a:rPr>
              <a:t>NodeLList</a:t>
            </a:r>
            <a:r>
              <a:rPr lang="en-US" altLang="zh-CN" sz="2200" dirty="0">
                <a:latin typeface="Times New Roman" panose="02020603050405020304" pitchFamily="18" charset="0"/>
                <a:cs typeface="Times New Roman" panose="02020603050405020304" pitchFamily="18" charset="0"/>
              </a:rPr>
              <a:t>&lt;&lt;</a:t>
            </a:r>
            <a:r>
              <a:rPr lang="en-US" altLang="zh-CN" sz="2200" dirty="0" err="1">
                <a:latin typeface="Times New Roman" panose="02020603050405020304" pitchFamily="18" charset="0"/>
                <a:cs typeface="Times New Roman" panose="02020603050405020304" pitchFamily="18" charset="0"/>
              </a:rPr>
              <a:t>endl</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a:lnSpc>
                <a:spcPct val="150000"/>
              </a:lnSpc>
            </a:pPr>
            <a:r>
              <a:rPr lang="en-US" altLang="zh-CN" sz="2200" dirty="0">
                <a:latin typeface="Times New Roman" panose="02020603050405020304" pitchFamily="18" charset="0"/>
                <a:cs typeface="Times New Roman" panose="02020603050405020304" pitchFamily="18" charset="0"/>
              </a:rPr>
              <a:t>	//</a:t>
            </a:r>
            <a:r>
              <a:rPr lang="zh-CN" altLang="en-US" sz="2200" dirty="0">
                <a:latin typeface="Times New Roman" panose="02020603050405020304" pitchFamily="18" charset="0"/>
                <a:cs typeface="Times New Roman" panose="02020603050405020304" pitchFamily="18" charset="0"/>
              </a:rPr>
              <a:t>将表中第</a:t>
            </a:r>
            <a:r>
              <a:rPr lang="en-US" altLang="zh-CN" sz="2200" dirty="0">
                <a:latin typeface="Times New Roman" panose="02020603050405020304" pitchFamily="18" charset="0"/>
                <a:cs typeface="Times New Roman" panose="02020603050405020304" pitchFamily="18" charset="0"/>
              </a:rPr>
              <a:t>2</a:t>
            </a:r>
            <a:r>
              <a:rPr lang="zh-CN" altLang="en-US" sz="2200" dirty="0">
                <a:latin typeface="Times New Roman" panose="02020603050405020304" pitchFamily="18" charset="0"/>
                <a:cs typeface="Times New Roman" panose="02020603050405020304" pitchFamily="18" charset="0"/>
              </a:rPr>
              <a:t>个元素输出</a:t>
            </a:r>
            <a:endParaRPr lang="zh-CN" altLang="en-US" sz="2200" dirty="0">
              <a:latin typeface="Times New Roman" panose="02020603050405020304" pitchFamily="18" charset="0"/>
              <a:cs typeface="Times New Roman" panose="02020603050405020304" pitchFamily="18" charset="0"/>
            </a:endParaRPr>
          </a:p>
          <a:p>
            <a:pPr>
              <a:lnSpc>
                <a:spcPct val="150000"/>
              </a:lnSpc>
            </a:pPr>
            <a:r>
              <a:rPr lang="zh-CN" altLang="en-US"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NodeLList.GetData</a:t>
            </a:r>
            <a:r>
              <a:rPr lang="en-US" altLang="zh-CN" sz="2200" dirty="0">
                <a:latin typeface="Times New Roman" panose="02020603050405020304" pitchFamily="18" charset="0"/>
                <a:cs typeface="Times New Roman" panose="02020603050405020304" pitchFamily="18" charset="0"/>
              </a:rPr>
              <a:t>(2,x);</a:t>
            </a:r>
            <a:endParaRPr lang="en-US" altLang="zh-CN" sz="2200" dirty="0">
              <a:latin typeface="Times New Roman" panose="02020603050405020304" pitchFamily="18" charset="0"/>
              <a:cs typeface="Times New Roman" panose="02020603050405020304" pitchFamily="18" charset="0"/>
            </a:endParaRPr>
          </a:p>
          <a:p>
            <a:pPr>
              <a:lnSpc>
                <a:spcPct val="150000"/>
              </a:lnSpc>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cout</a:t>
            </a:r>
            <a:r>
              <a:rPr lang="en-US" altLang="zh-CN" sz="2200" dirty="0">
                <a:latin typeface="Times New Roman" panose="02020603050405020304" pitchFamily="18" charset="0"/>
                <a:cs typeface="Times New Roman" panose="02020603050405020304" pitchFamily="18" charset="0"/>
              </a:rPr>
              <a:t>&lt;&lt;"</a:t>
            </a:r>
            <a:r>
              <a:rPr lang="zh-CN" altLang="en-US" sz="2200" dirty="0">
                <a:latin typeface="Times New Roman" panose="02020603050405020304" pitchFamily="18" charset="0"/>
                <a:cs typeface="Times New Roman" panose="02020603050405020304" pitchFamily="18" charset="0"/>
              </a:rPr>
              <a:t>表中第</a:t>
            </a:r>
            <a:r>
              <a:rPr lang="en-US" altLang="zh-CN" sz="2200" dirty="0">
                <a:latin typeface="Times New Roman" panose="02020603050405020304" pitchFamily="18" charset="0"/>
                <a:cs typeface="Times New Roman" panose="02020603050405020304" pitchFamily="18" charset="0"/>
              </a:rPr>
              <a:t>2</a:t>
            </a:r>
            <a:r>
              <a:rPr lang="zh-CN" altLang="en-US" sz="2200" dirty="0">
                <a:latin typeface="Times New Roman" panose="02020603050405020304" pitchFamily="18" charset="0"/>
                <a:cs typeface="Times New Roman" panose="02020603050405020304" pitchFamily="18" charset="0"/>
              </a:rPr>
              <a:t>个元素为：</a:t>
            </a:r>
            <a:r>
              <a:rPr lang="en-US" altLang="zh-CN" sz="2200" dirty="0">
                <a:latin typeface="Times New Roman" panose="02020603050405020304" pitchFamily="18" charset="0"/>
                <a:cs typeface="Times New Roman" panose="02020603050405020304" pitchFamily="18" charset="0"/>
              </a:rPr>
              <a:t>\n"&lt;&lt;x&lt;&lt;</a:t>
            </a:r>
            <a:r>
              <a:rPr lang="en-US" altLang="zh-CN" sz="2200" dirty="0" err="1">
                <a:latin typeface="Times New Roman" panose="02020603050405020304" pitchFamily="18" charset="0"/>
                <a:cs typeface="Times New Roman" panose="02020603050405020304" pitchFamily="18" charset="0"/>
              </a:rPr>
              <a:t>endl</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endParaRPr lang="zh-CN" altLang="en-US" sz="2200" dirty="0">
              <a:latin typeface="Times New Roman" panose="02020603050405020304" pitchFamily="18" charset="0"/>
              <a:cs typeface="Times New Roman" panose="02020603050405020304" pitchFamily="18" charset="0"/>
            </a:endParaRPr>
          </a:p>
        </p:txBody>
      </p:sp>
      <p:grpSp>
        <p:nvGrpSpPr>
          <p:cNvPr id="32" name="组合 39"/>
          <p:cNvGrpSpPr/>
          <p:nvPr/>
        </p:nvGrpSpPr>
        <p:grpSpPr>
          <a:xfrm>
            <a:off x="549002" y="555626"/>
            <a:ext cx="4345215" cy="876848"/>
            <a:chOff x="326687" y="247818"/>
            <a:chExt cx="6287922" cy="725466"/>
          </a:xfrm>
        </p:grpSpPr>
        <p:sp>
          <p:nvSpPr>
            <p:cNvPr id="33" name="文本框 7"/>
            <p:cNvSpPr txBox="1"/>
            <p:nvPr/>
          </p:nvSpPr>
          <p:spPr bwMode="auto">
            <a:xfrm>
              <a:off x="1038107" y="399838"/>
              <a:ext cx="557650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smtClean="0">
                  <a:solidFill>
                    <a:srgbClr val="0070C0"/>
                  </a:solidFill>
                  <a:latin typeface="+mn-ea"/>
                </a:rPr>
                <a:t>单向链表的应用</a:t>
              </a:r>
              <a:endParaRPr lang="zh-CN" altLang="en-US" sz="2400" kern="0" dirty="0">
                <a:solidFill>
                  <a:srgbClr val="0070C0"/>
                </a:solidFill>
                <a:latin typeface="+mn-ea"/>
              </a:endParaRPr>
            </a:p>
          </p:txBody>
        </p:sp>
        <p:grpSp>
          <p:nvGrpSpPr>
            <p:cNvPr id="34" name="组合 35"/>
            <p:cNvGrpSpPr/>
            <p:nvPr/>
          </p:nvGrpSpPr>
          <p:grpSpPr>
            <a:xfrm>
              <a:off x="326687" y="247818"/>
              <a:ext cx="4861582" cy="725466"/>
              <a:chOff x="326687" y="247818"/>
              <a:chExt cx="4861582" cy="725466"/>
            </a:xfrm>
          </p:grpSpPr>
          <p:grpSp>
            <p:nvGrpSpPr>
              <p:cNvPr id="35" name="组合 2"/>
              <p:cNvGrpSpPr/>
              <p:nvPr/>
            </p:nvGrpSpPr>
            <p:grpSpPr>
              <a:xfrm>
                <a:off x="349799" y="247818"/>
                <a:ext cx="4791980" cy="261575"/>
                <a:chOff x="349799" y="247818"/>
                <a:chExt cx="4791980" cy="261575"/>
              </a:xfrm>
            </p:grpSpPr>
            <p:cxnSp>
              <p:nvCxnSpPr>
                <p:cNvPr id="50"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4"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latin typeface="+mn-ea"/>
                  </a:endParaRPr>
                </a:p>
              </p:txBody>
            </p:sp>
            <p:sp>
              <p:nvSpPr>
                <p:cNvPr id="55"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36" name="组合 1"/>
              <p:cNvGrpSpPr/>
              <p:nvPr/>
            </p:nvGrpSpPr>
            <p:grpSpPr>
              <a:xfrm>
                <a:off x="349799" y="711709"/>
                <a:ext cx="4815092" cy="261575"/>
                <a:chOff x="358852" y="925118"/>
                <a:chExt cx="4815092" cy="261575"/>
              </a:xfrm>
            </p:grpSpPr>
            <p:cxnSp>
              <p:nvCxnSpPr>
                <p:cNvPr id="43"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8"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latin typeface="+mn-ea"/>
                  </a:endParaRPr>
                </a:p>
              </p:txBody>
            </p:sp>
            <p:sp>
              <p:nvSpPr>
                <p:cNvPr id="49"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37" name="组合 33"/>
              <p:cNvGrpSpPr/>
              <p:nvPr/>
            </p:nvGrpSpPr>
            <p:grpSpPr>
              <a:xfrm>
                <a:off x="5138963" y="489126"/>
                <a:ext cx="49306" cy="329693"/>
                <a:chOff x="5138963" y="489126"/>
                <a:chExt cx="49306" cy="329693"/>
              </a:xfrm>
            </p:grpSpPr>
            <p:sp>
              <p:nvSpPr>
                <p:cNvPr id="41"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42"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nvGrpSpPr>
              <p:cNvPr id="38" name="组合 36"/>
              <p:cNvGrpSpPr/>
              <p:nvPr/>
            </p:nvGrpSpPr>
            <p:grpSpPr>
              <a:xfrm>
                <a:off x="326687" y="399838"/>
                <a:ext cx="49306" cy="329693"/>
                <a:chOff x="5138963" y="489126"/>
                <a:chExt cx="49306" cy="329693"/>
              </a:xfrm>
            </p:grpSpPr>
            <p:sp>
              <p:nvSpPr>
                <p:cNvPr id="39"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40"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horizontal)">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365323" y="2283402"/>
            <a:ext cx="9924066" cy="3767185"/>
          </a:xfrm>
          <a:prstGeom prst="rect">
            <a:avLst/>
          </a:prstGeom>
        </p:spPr>
        <p:txBody>
          <a:bodyPr wrap="square">
            <a:spAutoFit/>
          </a:bodyPr>
          <a:lstStyle/>
          <a:p>
            <a:pPr>
              <a:lnSpc>
                <a:spcPct val="120000"/>
              </a:lnSpc>
            </a:pPr>
            <a:r>
              <a:rPr lang="en-US" altLang="zh-CN" sz="2300" dirty="0" smtClean="0">
                <a:latin typeface="Times New Roman" panose="02020603050405020304" pitchFamily="18" charset="0"/>
                <a:cs typeface="Times New Roman" panose="02020603050405020304" pitchFamily="18" charset="0"/>
              </a:rPr>
              <a:t>	//</a:t>
            </a:r>
            <a:r>
              <a:rPr lang="zh-CN" altLang="en-US" sz="2300" dirty="0">
                <a:latin typeface="Times New Roman" panose="02020603050405020304" pitchFamily="18" charset="0"/>
                <a:cs typeface="Times New Roman" panose="02020603050405020304" pitchFamily="18" charset="0"/>
              </a:rPr>
              <a:t>删除表中第个元素</a:t>
            </a:r>
            <a:r>
              <a:rPr lang="en-US" altLang="zh-CN" sz="2300" dirty="0">
                <a:latin typeface="Times New Roman" panose="02020603050405020304" pitchFamily="18" charset="0"/>
                <a:cs typeface="Times New Roman" panose="02020603050405020304" pitchFamily="18" charset="0"/>
              </a:rPr>
              <a:t>,</a:t>
            </a:r>
            <a:r>
              <a:rPr lang="zh-CN" altLang="en-US" sz="2300" dirty="0">
                <a:latin typeface="Times New Roman" panose="02020603050405020304" pitchFamily="18" charset="0"/>
                <a:cs typeface="Times New Roman" panose="02020603050405020304" pitchFamily="18" charset="0"/>
              </a:rPr>
              <a:t>修改第个元素的信息，显示当前表的状态</a:t>
            </a:r>
            <a:endParaRPr lang="zh-CN" altLang="en-US" sz="2300" dirty="0">
              <a:latin typeface="Times New Roman" panose="02020603050405020304" pitchFamily="18" charset="0"/>
              <a:cs typeface="Times New Roman" panose="02020603050405020304" pitchFamily="18" charset="0"/>
            </a:endParaRPr>
          </a:p>
          <a:p>
            <a:pPr>
              <a:lnSpc>
                <a:spcPct val="120000"/>
              </a:lnSpc>
            </a:pPr>
            <a:r>
              <a:rPr lang="zh-CN" altLang="en-US" sz="2300" dirty="0">
                <a:latin typeface="Times New Roman" panose="02020603050405020304" pitchFamily="18" charset="0"/>
                <a:cs typeface="Times New Roman" panose="02020603050405020304" pitchFamily="18" charset="0"/>
              </a:rPr>
              <a:t>   </a:t>
            </a:r>
            <a:r>
              <a:rPr lang="en-US" altLang="zh-CN" sz="2300" dirty="0" smtClean="0">
                <a:latin typeface="Times New Roman" panose="02020603050405020304" pitchFamily="18" charset="0"/>
                <a:cs typeface="Times New Roman" panose="02020603050405020304" pitchFamily="18" charset="0"/>
              </a:rPr>
              <a:t>	</a:t>
            </a:r>
            <a:r>
              <a:rPr lang="en-US" altLang="zh-CN" sz="2300" dirty="0" err="1" smtClean="0">
                <a:latin typeface="Times New Roman" panose="02020603050405020304" pitchFamily="18" charset="0"/>
                <a:cs typeface="Times New Roman" panose="02020603050405020304" pitchFamily="18" charset="0"/>
              </a:rPr>
              <a:t>NodeLList.DeleteByIndex</a:t>
            </a:r>
            <a:r>
              <a:rPr lang="en-US" altLang="zh-CN" sz="2300" dirty="0" smtClean="0">
                <a:latin typeface="Times New Roman" panose="02020603050405020304" pitchFamily="18" charset="0"/>
                <a:cs typeface="Times New Roman" panose="02020603050405020304" pitchFamily="18" charset="0"/>
              </a:rPr>
              <a:t>(2,x</a:t>
            </a:r>
            <a:r>
              <a:rPr lang="en-US" altLang="zh-CN" sz="2300" dirty="0">
                <a:latin typeface="Times New Roman" panose="02020603050405020304" pitchFamily="18" charset="0"/>
                <a:cs typeface="Times New Roman" panose="02020603050405020304" pitchFamily="18" charset="0"/>
              </a:rPr>
              <a:t>);</a:t>
            </a:r>
            <a:endParaRPr lang="en-US" altLang="zh-CN" sz="2300" dirty="0">
              <a:latin typeface="Times New Roman" panose="02020603050405020304" pitchFamily="18" charset="0"/>
              <a:cs typeface="Times New Roman" panose="02020603050405020304" pitchFamily="18" charset="0"/>
            </a:endParaRPr>
          </a:p>
          <a:p>
            <a:pPr>
              <a:lnSpc>
                <a:spcPct val="120000"/>
              </a:lnSpc>
            </a:pPr>
            <a:r>
              <a:rPr lang="en-US" altLang="zh-CN" sz="2300" dirty="0">
                <a:latin typeface="Times New Roman" panose="02020603050405020304" pitchFamily="18" charset="0"/>
                <a:cs typeface="Times New Roman" panose="02020603050405020304" pitchFamily="18" charset="0"/>
              </a:rPr>
              <a:t>   </a:t>
            </a:r>
            <a:r>
              <a:rPr lang="en-US" altLang="zh-CN" sz="2300" dirty="0" smtClean="0">
                <a:latin typeface="Times New Roman" panose="02020603050405020304" pitchFamily="18" charset="0"/>
                <a:cs typeface="Times New Roman" panose="02020603050405020304" pitchFamily="18" charset="0"/>
              </a:rPr>
              <a:t>	</a:t>
            </a:r>
            <a:r>
              <a:rPr lang="en-US" altLang="zh-CN" sz="2300" dirty="0" err="1" smtClean="0">
                <a:latin typeface="Times New Roman" panose="02020603050405020304" pitchFamily="18" charset="0"/>
                <a:cs typeface="Times New Roman" panose="02020603050405020304" pitchFamily="18" charset="0"/>
              </a:rPr>
              <a:t>cout</a:t>
            </a:r>
            <a:r>
              <a:rPr lang="en-US" altLang="zh-CN" sz="2300" dirty="0">
                <a:latin typeface="Times New Roman" panose="02020603050405020304" pitchFamily="18" charset="0"/>
                <a:cs typeface="Times New Roman" panose="02020603050405020304" pitchFamily="18" charset="0"/>
              </a:rPr>
              <a:t>&lt;&lt;"</a:t>
            </a:r>
            <a:r>
              <a:rPr lang="zh-CN" altLang="en-US" sz="2300" dirty="0">
                <a:latin typeface="Times New Roman" panose="02020603050405020304" pitchFamily="18" charset="0"/>
                <a:cs typeface="Times New Roman" panose="02020603050405020304" pitchFamily="18" charset="0"/>
              </a:rPr>
              <a:t>刚刚删除的元素为：</a:t>
            </a:r>
            <a:r>
              <a:rPr lang="en-US" altLang="zh-CN" sz="2300" dirty="0">
                <a:latin typeface="Times New Roman" panose="02020603050405020304" pitchFamily="18" charset="0"/>
                <a:cs typeface="Times New Roman" panose="02020603050405020304" pitchFamily="18" charset="0"/>
              </a:rPr>
              <a:t>\n"&lt;&lt;x&lt;&lt;</a:t>
            </a:r>
            <a:r>
              <a:rPr lang="en-US" altLang="zh-CN" sz="2300" dirty="0" err="1">
                <a:latin typeface="Times New Roman" panose="02020603050405020304" pitchFamily="18" charset="0"/>
                <a:cs typeface="Times New Roman" panose="02020603050405020304" pitchFamily="18" charset="0"/>
              </a:rPr>
              <a:t>endl</a:t>
            </a:r>
            <a:r>
              <a:rPr lang="en-US" altLang="zh-CN" sz="2300" dirty="0">
                <a:latin typeface="Times New Roman" panose="02020603050405020304" pitchFamily="18" charset="0"/>
                <a:cs typeface="Times New Roman" panose="02020603050405020304" pitchFamily="18" charset="0"/>
              </a:rPr>
              <a:t>;</a:t>
            </a:r>
            <a:endParaRPr lang="en-US" altLang="zh-CN" sz="2300" dirty="0">
              <a:latin typeface="Times New Roman" panose="02020603050405020304" pitchFamily="18" charset="0"/>
              <a:cs typeface="Times New Roman" panose="02020603050405020304" pitchFamily="18" charset="0"/>
            </a:endParaRPr>
          </a:p>
          <a:p>
            <a:pPr>
              <a:lnSpc>
                <a:spcPct val="120000"/>
              </a:lnSpc>
            </a:pPr>
            <a:r>
              <a:rPr lang="en-US" altLang="zh-CN" sz="2300" dirty="0">
                <a:latin typeface="Times New Roman" panose="02020603050405020304" pitchFamily="18" charset="0"/>
                <a:cs typeface="Times New Roman" panose="02020603050405020304" pitchFamily="18" charset="0"/>
              </a:rPr>
              <a:t>   </a:t>
            </a:r>
            <a:r>
              <a:rPr lang="en-US" altLang="zh-CN" sz="2300" dirty="0" smtClean="0">
                <a:latin typeface="Times New Roman" panose="02020603050405020304" pitchFamily="18" charset="0"/>
                <a:cs typeface="Times New Roman" panose="02020603050405020304" pitchFamily="18" charset="0"/>
              </a:rPr>
              <a:t>	</a:t>
            </a:r>
            <a:r>
              <a:rPr lang="en-US" altLang="zh-CN" sz="2300" dirty="0" err="1" smtClean="0">
                <a:latin typeface="Times New Roman" panose="02020603050405020304" pitchFamily="18" charset="0"/>
                <a:cs typeface="Times New Roman" panose="02020603050405020304" pitchFamily="18" charset="0"/>
              </a:rPr>
              <a:t>NodeLList.ModifyData</a:t>
            </a:r>
            <a:r>
              <a:rPr lang="en-US" altLang="zh-CN" sz="2300" dirty="0" smtClean="0">
                <a:latin typeface="Times New Roman" panose="02020603050405020304" pitchFamily="18" charset="0"/>
                <a:cs typeface="Times New Roman" panose="02020603050405020304" pitchFamily="18" charset="0"/>
              </a:rPr>
              <a:t>(1,Node3</a:t>
            </a:r>
            <a:r>
              <a:rPr lang="en-US" altLang="zh-CN" sz="2300" dirty="0">
                <a:latin typeface="Times New Roman" panose="02020603050405020304" pitchFamily="18" charset="0"/>
                <a:cs typeface="Times New Roman" panose="02020603050405020304" pitchFamily="18" charset="0"/>
              </a:rPr>
              <a:t>);</a:t>
            </a:r>
            <a:endParaRPr lang="en-US" altLang="zh-CN" sz="2300" dirty="0">
              <a:latin typeface="Times New Roman" panose="02020603050405020304" pitchFamily="18" charset="0"/>
              <a:cs typeface="Times New Roman" panose="02020603050405020304" pitchFamily="18" charset="0"/>
            </a:endParaRPr>
          </a:p>
          <a:p>
            <a:pPr>
              <a:lnSpc>
                <a:spcPct val="120000"/>
              </a:lnSpc>
            </a:pPr>
            <a:r>
              <a:rPr lang="en-US" altLang="zh-CN" sz="2300" dirty="0">
                <a:latin typeface="Times New Roman" panose="02020603050405020304" pitchFamily="18" charset="0"/>
                <a:cs typeface="Times New Roman" panose="02020603050405020304" pitchFamily="18" charset="0"/>
              </a:rPr>
              <a:t>   </a:t>
            </a:r>
            <a:r>
              <a:rPr lang="en-US" altLang="zh-CN" sz="2300" dirty="0" smtClean="0">
                <a:latin typeface="Times New Roman" panose="02020603050405020304" pitchFamily="18" charset="0"/>
                <a:cs typeface="Times New Roman" panose="02020603050405020304" pitchFamily="18" charset="0"/>
              </a:rPr>
              <a:t>	</a:t>
            </a:r>
            <a:r>
              <a:rPr lang="en-US" altLang="zh-CN" sz="2300" dirty="0" err="1" smtClean="0">
                <a:latin typeface="Times New Roman" panose="02020603050405020304" pitchFamily="18" charset="0"/>
                <a:cs typeface="Times New Roman" panose="02020603050405020304" pitchFamily="18" charset="0"/>
              </a:rPr>
              <a:t>cout</a:t>
            </a:r>
            <a:r>
              <a:rPr lang="en-US" altLang="zh-CN" sz="2300" dirty="0">
                <a:latin typeface="Times New Roman" panose="02020603050405020304" pitchFamily="18" charset="0"/>
                <a:cs typeface="Times New Roman" panose="02020603050405020304" pitchFamily="18" charset="0"/>
              </a:rPr>
              <a:t>&lt;&lt;"</a:t>
            </a:r>
            <a:r>
              <a:rPr lang="zh-CN" altLang="en-US" sz="2300" dirty="0">
                <a:latin typeface="Times New Roman" panose="02020603050405020304" pitchFamily="18" charset="0"/>
                <a:cs typeface="Times New Roman" panose="02020603050405020304" pitchFamily="18" charset="0"/>
              </a:rPr>
              <a:t>当前表的长度为：</a:t>
            </a:r>
            <a:r>
              <a:rPr lang="en-US" altLang="zh-CN" sz="2300" dirty="0">
                <a:latin typeface="Times New Roman" panose="02020603050405020304" pitchFamily="18" charset="0"/>
                <a:cs typeface="Times New Roman" panose="02020603050405020304" pitchFamily="18" charset="0"/>
              </a:rPr>
              <a:t>"&lt;&lt;</a:t>
            </a:r>
            <a:r>
              <a:rPr lang="en-US" altLang="zh-CN" sz="2300" dirty="0" err="1">
                <a:latin typeface="Times New Roman" panose="02020603050405020304" pitchFamily="18" charset="0"/>
                <a:cs typeface="Times New Roman" panose="02020603050405020304" pitchFamily="18" charset="0"/>
              </a:rPr>
              <a:t>NodeLList.GetLength</a:t>
            </a:r>
            <a:r>
              <a:rPr lang="en-US" altLang="zh-CN" sz="2300" dirty="0">
                <a:latin typeface="Times New Roman" panose="02020603050405020304" pitchFamily="18" charset="0"/>
                <a:cs typeface="Times New Roman" panose="02020603050405020304" pitchFamily="18" charset="0"/>
              </a:rPr>
              <a:t>()&lt;&lt;</a:t>
            </a:r>
            <a:r>
              <a:rPr lang="en-US" altLang="zh-CN" sz="2300" dirty="0" err="1">
                <a:latin typeface="Times New Roman" panose="02020603050405020304" pitchFamily="18" charset="0"/>
                <a:cs typeface="Times New Roman" panose="02020603050405020304" pitchFamily="18" charset="0"/>
              </a:rPr>
              <a:t>endl</a:t>
            </a:r>
            <a:r>
              <a:rPr lang="en-US" altLang="zh-CN" sz="2300" dirty="0">
                <a:latin typeface="Times New Roman" panose="02020603050405020304" pitchFamily="18" charset="0"/>
                <a:cs typeface="Times New Roman" panose="02020603050405020304" pitchFamily="18" charset="0"/>
              </a:rPr>
              <a:t>;</a:t>
            </a:r>
            <a:endParaRPr lang="en-US" altLang="zh-CN" sz="2300" dirty="0">
              <a:latin typeface="Times New Roman" panose="02020603050405020304" pitchFamily="18" charset="0"/>
              <a:cs typeface="Times New Roman" panose="02020603050405020304" pitchFamily="18" charset="0"/>
            </a:endParaRPr>
          </a:p>
          <a:p>
            <a:pPr>
              <a:lnSpc>
                <a:spcPct val="120000"/>
              </a:lnSpc>
            </a:pPr>
            <a:r>
              <a:rPr lang="en-US" altLang="zh-CN" sz="2300" dirty="0">
                <a:latin typeface="Times New Roman" panose="02020603050405020304" pitchFamily="18" charset="0"/>
                <a:cs typeface="Times New Roman" panose="02020603050405020304" pitchFamily="18" charset="0"/>
              </a:rPr>
              <a:t>   </a:t>
            </a:r>
            <a:r>
              <a:rPr lang="en-US" altLang="zh-CN" sz="2300" dirty="0" smtClean="0">
                <a:latin typeface="Times New Roman" panose="02020603050405020304" pitchFamily="18" charset="0"/>
                <a:cs typeface="Times New Roman" panose="02020603050405020304" pitchFamily="18" charset="0"/>
              </a:rPr>
              <a:t>	</a:t>
            </a:r>
            <a:r>
              <a:rPr lang="en-US" altLang="zh-CN" sz="2300" dirty="0" err="1" smtClean="0">
                <a:latin typeface="Times New Roman" panose="02020603050405020304" pitchFamily="18" charset="0"/>
                <a:cs typeface="Times New Roman" panose="02020603050405020304" pitchFamily="18" charset="0"/>
              </a:rPr>
              <a:t>cout</a:t>
            </a:r>
            <a:r>
              <a:rPr lang="en-US" altLang="zh-CN" sz="2300" dirty="0">
                <a:latin typeface="Times New Roman" panose="02020603050405020304" pitchFamily="18" charset="0"/>
                <a:cs typeface="Times New Roman" panose="02020603050405020304" pitchFamily="18" charset="0"/>
              </a:rPr>
              <a:t>&lt;&lt;"</a:t>
            </a:r>
            <a:r>
              <a:rPr lang="zh-CN" altLang="en-US" sz="2300" dirty="0">
                <a:latin typeface="Times New Roman" panose="02020603050405020304" pitchFamily="18" charset="0"/>
                <a:cs typeface="Times New Roman" panose="02020603050405020304" pitchFamily="18" charset="0"/>
              </a:rPr>
              <a:t>当前表的元素为：</a:t>
            </a:r>
            <a:r>
              <a:rPr lang="en-US" altLang="zh-CN" sz="2300" dirty="0">
                <a:latin typeface="Times New Roman" panose="02020603050405020304" pitchFamily="18" charset="0"/>
                <a:cs typeface="Times New Roman" panose="02020603050405020304" pitchFamily="18" charset="0"/>
              </a:rPr>
              <a:t>\n"&lt;&lt;</a:t>
            </a:r>
            <a:r>
              <a:rPr lang="en-US" altLang="zh-CN" sz="2300" dirty="0" err="1">
                <a:latin typeface="Times New Roman" panose="02020603050405020304" pitchFamily="18" charset="0"/>
                <a:cs typeface="Times New Roman" panose="02020603050405020304" pitchFamily="18" charset="0"/>
              </a:rPr>
              <a:t>NodeLList</a:t>
            </a:r>
            <a:r>
              <a:rPr lang="en-US" altLang="zh-CN" sz="2300" dirty="0">
                <a:latin typeface="Times New Roman" panose="02020603050405020304" pitchFamily="18" charset="0"/>
                <a:cs typeface="Times New Roman" panose="02020603050405020304" pitchFamily="18" charset="0"/>
              </a:rPr>
              <a:t>&lt;&lt;</a:t>
            </a:r>
            <a:r>
              <a:rPr lang="en-US" altLang="zh-CN" sz="2300" dirty="0" err="1">
                <a:latin typeface="Times New Roman" panose="02020603050405020304" pitchFamily="18" charset="0"/>
                <a:cs typeface="Times New Roman" panose="02020603050405020304" pitchFamily="18" charset="0"/>
              </a:rPr>
              <a:t>endl</a:t>
            </a:r>
            <a:r>
              <a:rPr lang="en-US" altLang="zh-CN" sz="2300" dirty="0">
                <a:latin typeface="Times New Roman" panose="02020603050405020304" pitchFamily="18" charset="0"/>
                <a:cs typeface="Times New Roman" panose="02020603050405020304" pitchFamily="18" charset="0"/>
              </a:rPr>
              <a:t>;</a:t>
            </a:r>
            <a:endParaRPr lang="en-US" altLang="zh-CN" sz="2300" dirty="0">
              <a:latin typeface="Times New Roman" panose="02020603050405020304" pitchFamily="18" charset="0"/>
              <a:cs typeface="Times New Roman" panose="02020603050405020304" pitchFamily="18" charset="0"/>
            </a:endParaRPr>
          </a:p>
          <a:p>
            <a:pPr>
              <a:lnSpc>
                <a:spcPct val="120000"/>
              </a:lnSpc>
            </a:pPr>
            <a:r>
              <a:rPr lang="en-US" altLang="zh-CN" sz="2300" dirty="0">
                <a:latin typeface="Times New Roman" panose="02020603050405020304" pitchFamily="18" charset="0"/>
                <a:cs typeface="Times New Roman" panose="02020603050405020304" pitchFamily="18" charset="0"/>
              </a:rPr>
              <a:t>   </a:t>
            </a:r>
            <a:r>
              <a:rPr lang="en-US" altLang="zh-CN" sz="2300" dirty="0" smtClean="0">
                <a:latin typeface="Times New Roman" panose="02020603050405020304" pitchFamily="18" charset="0"/>
                <a:cs typeface="Times New Roman" panose="02020603050405020304" pitchFamily="18" charset="0"/>
              </a:rPr>
              <a:t>	return </a:t>
            </a:r>
            <a:r>
              <a:rPr lang="en-US" altLang="zh-CN" sz="2300" dirty="0">
                <a:latin typeface="Times New Roman" panose="02020603050405020304" pitchFamily="18" charset="0"/>
                <a:cs typeface="Times New Roman" panose="02020603050405020304" pitchFamily="18" charset="0"/>
              </a:rPr>
              <a:t>0;</a:t>
            </a:r>
            <a:endParaRPr lang="en-US" altLang="zh-CN" sz="2300" dirty="0">
              <a:latin typeface="Times New Roman" panose="02020603050405020304" pitchFamily="18" charset="0"/>
              <a:cs typeface="Times New Roman" panose="02020603050405020304" pitchFamily="18" charset="0"/>
            </a:endParaRPr>
          </a:p>
          <a:p>
            <a:pPr>
              <a:lnSpc>
                <a:spcPct val="120000"/>
              </a:lnSpc>
            </a:pPr>
            <a:r>
              <a:rPr lang="en-US" altLang="zh-CN" sz="2300" dirty="0">
                <a:latin typeface="Times New Roman" panose="02020603050405020304" pitchFamily="18" charset="0"/>
                <a:cs typeface="Times New Roman" panose="02020603050405020304" pitchFamily="18" charset="0"/>
              </a:rPr>
              <a:t>}</a:t>
            </a:r>
            <a:endParaRPr lang="en-US" altLang="zh-CN" sz="2300" dirty="0">
              <a:latin typeface="Times New Roman" panose="02020603050405020304" pitchFamily="18" charset="0"/>
              <a:cs typeface="Times New Roman" panose="02020603050405020304" pitchFamily="18" charset="0"/>
            </a:endParaRPr>
          </a:p>
          <a:p>
            <a:endParaRPr lang="zh-CN" altLang="en-US" dirty="0">
              <a:solidFill>
                <a:schemeClr val="tx2"/>
              </a:solidFill>
              <a:latin typeface="Times New Roman" panose="02020603050405020304" pitchFamily="18" charset="0"/>
              <a:cs typeface="Times New Roman" panose="02020603050405020304" pitchFamily="18" charset="0"/>
            </a:endParaRPr>
          </a:p>
        </p:txBody>
      </p:sp>
      <p:grpSp>
        <p:nvGrpSpPr>
          <p:cNvPr id="32" name="组合 39"/>
          <p:cNvGrpSpPr/>
          <p:nvPr/>
        </p:nvGrpSpPr>
        <p:grpSpPr>
          <a:xfrm>
            <a:off x="549002" y="555626"/>
            <a:ext cx="4345215" cy="876848"/>
            <a:chOff x="326687" y="247818"/>
            <a:chExt cx="6287922" cy="725466"/>
          </a:xfrm>
        </p:grpSpPr>
        <p:sp>
          <p:nvSpPr>
            <p:cNvPr id="33" name="文本框 7"/>
            <p:cNvSpPr txBox="1"/>
            <p:nvPr/>
          </p:nvSpPr>
          <p:spPr bwMode="auto">
            <a:xfrm>
              <a:off x="1038107" y="399838"/>
              <a:ext cx="557650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smtClean="0">
                  <a:solidFill>
                    <a:srgbClr val="0070C0"/>
                  </a:solidFill>
                  <a:latin typeface="+mn-ea"/>
                </a:rPr>
                <a:t>单向链表的应用</a:t>
              </a:r>
              <a:endParaRPr lang="zh-CN" altLang="en-US" sz="2400" kern="0" dirty="0">
                <a:solidFill>
                  <a:srgbClr val="0070C0"/>
                </a:solidFill>
                <a:latin typeface="+mn-ea"/>
              </a:endParaRPr>
            </a:p>
          </p:txBody>
        </p:sp>
        <p:grpSp>
          <p:nvGrpSpPr>
            <p:cNvPr id="34" name="组合 35"/>
            <p:cNvGrpSpPr/>
            <p:nvPr/>
          </p:nvGrpSpPr>
          <p:grpSpPr>
            <a:xfrm>
              <a:off x="326687" y="247818"/>
              <a:ext cx="4861582" cy="725466"/>
              <a:chOff x="326687" y="247818"/>
              <a:chExt cx="4861582" cy="725466"/>
            </a:xfrm>
          </p:grpSpPr>
          <p:grpSp>
            <p:nvGrpSpPr>
              <p:cNvPr id="35" name="组合 2"/>
              <p:cNvGrpSpPr/>
              <p:nvPr/>
            </p:nvGrpSpPr>
            <p:grpSpPr>
              <a:xfrm>
                <a:off x="349799" y="247818"/>
                <a:ext cx="4791980" cy="261575"/>
                <a:chOff x="349799" y="247818"/>
                <a:chExt cx="4791980" cy="261575"/>
              </a:xfrm>
            </p:grpSpPr>
            <p:cxnSp>
              <p:nvCxnSpPr>
                <p:cNvPr id="50"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4"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latin typeface="+mn-ea"/>
                  </a:endParaRPr>
                </a:p>
              </p:txBody>
            </p:sp>
            <p:sp>
              <p:nvSpPr>
                <p:cNvPr id="55"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36" name="组合 1"/>
              <p:cNvGrpSpPr/>
              <p:nvPr/>
            </p:nvGrpSpPr>
            <p:grpSpPr>
              <a:xfrm>
                <a:off x="349799" y="711709"/>
                <a:ext cx="4815092" cy="261575"/>
                <a:chOff x="358852" y="925118"/>
                <a:chExt cx="4815092" cy="261575"/>
              </a:xfrm>
            </p:grpSpPr>
            <p:cxnSp>
              <p:nvCxnSpPr>
                <p:cNvPr id="43"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8"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latin typeface="+mn-ea"/>
                  </a:endParaRPr>
                </a:p>
              </p:txBody>
            </p:sp>
            <p:sp>
              <p:nvSpPr>
                <p:cNvPr id="49"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37" name="组合 33"/>
              <p:cNvGrpSpPr/>
              <p:nvPr/>
            </p:nvGrpSpPr>
            <p:grpSpPr>
              <a:xfrm>
                <a:off x="5138963" y="489126"/>
                <a:ext cx="49306" cy="329693"/>
                <a:chOff x="5138963" y="489126"/>
                <a:chExt cx="49306" cy="329693"/>
              </a:xfrm>
            </p:grpSpPr>
            <p:sp>
              <p:nvSpPr>
                <p:cNvPr id="41"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42"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nvGrpSpPr>
              <p:cNvPr id="38" name="组合 36"/>
              <p:cNvGrpSpPr/>
              <p:nvPr/>
            </p:nvGrpSpPr>
            <p:grpSpPr>
              <a:xfrm>
                <a:off x="326687" y="399838"/>
                <a:ext cx="49306" cy="329693"/>
                <a:chOff x="5138963" y="489126"/>
                <a:chExt cx="49306" cy="329693"/>
              </a:xfrm>
            </p:grpSpPr>
            <p:sp>
              <p:nvSpPr>
                <p:cNvPr id="39"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40"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horizontal)">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927538" y="2833999"/>
            <a:ext cx="1902126" cy="1897530"/>
            <a:chOff x="927538" y="2833999"/>
            <a:chExt cx="1902126" cy="1897530"/>
          </a:xfrm>
        </p:grpSpPr>
        <p:grpSp>
          <p:nvGrpSpPr>
            <p:cNvPr id="37" name="组合 36"/>
            <p:cNvGrpSpPr>
              <a:grpSpLocks noChangeAspect="1"/>
            </p:cNvGrpSpPr>
            <p:nvPr/>
          </p:nvGrpSpPr>
          <p:grpSpPr bwMode="auto">
            <a:xfrm>
              <a:off x="927538" y="2833999"/>
              <a:ext cx="1902126" cy="1897530"/>
              <a:chOff x="3471" y="1280"/>
              <a:chExt cx="829" cy="827"/>
            </a:xfrm>
            <a:solidFill>
              <a:srgbClr val="0070C0"/>
            </a:solidFill>
          </p:grpSpPr>
          <p:sp>
            <p:nvSpPr>
              <p:cNvPr id="38"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sp>
          <p:nvSpPr>
            <p:cNvPr id="2" name="矩形 1"/>
            <p:cNvSpPr/>
            <p:nvPr/>
          </p:nvSpPr>
          <p:spPr>
            <a:xfrm>
              <a:off x="1320134" y="3465513"/>
              <a:ext cx="1210588" cy="707886"/>
            </a:xfrm>
            <a:prstGeom prst="rect">
              <a:avLst/>
            </a:prstGeom>
          </p:spPr>
          <p:txBody>
            <a:bodyPr wrap="none">
              <a:spAutoFit/>
            </a:bodyPr>
            <a:lstStyle/>
            <a:p>
              <a:r>
                <a:rPr lang="zh-CN" altLang="en-US" sz="4000" dirty="0">
                  <a:solidFill>
                    <a:srgbClr val="0070C0"/>
                  </a:solidFill>
                  <a:latin typeface="+mn-ea"/>
                </a:rPr>
                <a:t>提示</a:t>
              </a:r>
              <a:endParaRPr lang="zh-CN" altLang="en-US" sz="4000" dirty="0"/>
            </a:p>
          </p:txBody>
        </p:sp>
      </p:grpSp>
      <p:sp>
        <p:nvSpPr>
          <p:cNvPr id="79" name="矩形 2"/>
          <p:cNvSpPr/>
          <p:nvPr/>
        </p:nvSpPr>
        <p:spPr>
          <a:xfrm>
            <a:off x="2184915" y="2306453"/>
            <a:ext cx="9334635" cy="3026006"/>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Rectangle 3"/>
          <p:cNvSpPr txBox="1">
            <a:spLocks noChangeArrowheads="1"/>
          </p:cNvSpPr>
          <p:nvPr/>
        </p:nvSpPr>
        <p:spPr>
          <a:xfrm>
            <a:off x="3251850" y="2517866"/>
            <a:ext cx="8267700" cy="260277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40000"/>
              </a:lnSpc>
              <a:spcBef>
                <a:spcPts val="0"/>
              </a:spcBef>
              <a:buNone/>
            </a:pP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对比使用顺序表和单向链表求解此问题的程序代码可以发现，在对相同问题进行求解时，虽然采用不同的存储结构，只要在类中声明一样的接口，实现具体应用的程序代码也几乎一样，他们的运行结果完全相同。唯一不同的是主函数中声明顺序表对象或单向链表对象的第一条语句。</a:t>
            </a:r>
            <a:endPar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nvGrpSpPr>
          <p:cNvPr id="104" name="组合 39"/>
          <p:cNvGrpSpPr/>
          <p:nvPr/>
        </p:nvGrpSpPr>
        <p:grpSpPr>
          <a:xfrm>
            <a:off x="549002" y="555626"/>
            <a:ext cx="4345215" cy="876848"/>
            <a:chOff x="326687" y="247818"/>
            <a:chExt cx="6287922" cy="725466"/>
          </a:xfrm>
        </p:grpSpPr>
        <p:sp>
          <p:nvSpPr>
            <p:cNvPr id="105" name="文本框 7"/>
            <p:cNvSpPr txBox="1"/>
            <p:nvPr/>
          </p:nvSpPr>
          <p:spPr bwMode="auto">
            <a:xfrm>
              <a:off x="1038107" y="399838"/>
              <a:ext cx="557650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smtClean="0">
                  <a:solidFill>
                    <a:srgbClr val="0070C0"/>
                  </a:solidFill>
                  <a:latin typeface="+mn-ea"/>
                </a:rPr>
                <a:t>单向链表的应用</a:t>
              </a:r>
              <a:endParaRPr lang="zh-CN" altLang="en-US" sz="2400" kern="0" dirty="0">
                <a:solidFill>
                  <a:srgbClr val="0070C0"/>
                </a:solidFill>
                <a:latin typeface="+mn-ea"/>
              </a:endParaRPr>
            </a:p>
          </p:txBody>
        </p:sp>
        <p:grpSp>
          <p:nvGrpSpPr>
            <p:cNvPr id="106" name="组合 35"/>
            <p:cNvGrpSpPr/>
            <p:nvPr/>
          </p:nvGrpSpPr>
          <p:grpSpPr>
            <a:xfrm>
              <a:off x="326687" y="247818"/>
              <a:ext cx="4861582" cy="725466"/>
              <a:chOff x="326687" y="247818"/>
              <a:chExt cx="4861582" cy="725466"/>
            </a:xfrm>
          </p:grpSpPr>
          <p:grpSp>
            <p:nvGrpSpPr>
              <p:cNvPr id="107" name="组合 2"/>
              <p:cNvGrpSpPr/>
              <p:nvPr/>
            </p:nvGrpSpPr>
            <p:grpSpPr>
              <a:xfrm>
                <a:off x="349799" y="247818"/>
                <a:ext cx="4791980" cy="261575"/>
                <a:chOff x="349799" y="247818"/>
                <a:chExt cx="4791980" cy="261575"/>
              </a:xfrm>
            </p:grpSpPr>
            <p:cxnSp>
              <p:nvCxnSpPr>
                <p:cNvPr id="122"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3"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4"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5"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6"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dirty="0">
                    <a:latin typeface="+mn-ea"/>
                  </a:endParaRPr>
                </a:p>
              </p:txBody>
            </p:sp>
            <p:sp>
              <p:nvSpPr>
                <p:cNvPr id="127"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108" name="组合 1"/>
              <p:cNvGrpSpPr/>
              <p:nvPr/>
            </p:nvGrpSpPr>
            <p:grpSpPr>
              <a:xfrm>
                <a:off x="349799" y="711709"/>
                <a:ext cx="4815092" cy="261575"/>
                <a:chOff x="358852" y="925118"/>
                <a:chExt cx="4815092" cy="261575"/>
              </a:xfrm>
            </p:grpSpPr>
            <p:cxnSp>
              <p:nvCxnSpPr>
                <p:cNvPr id="115"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6"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7"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8"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9"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0"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sz="2400">
                    <a:latin typeface="+mn-ea"/>
                  </a:endParaRPr>
                </a:p>
              </p:txBody>
            </p:sp>
            <p:sp>
              <p:nvSpPr>
                <p:cNvPr id="121"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2400" dirty="0">
                    <a:latin typeface="+mn-ea"/>
                  </a:endParaRPr>
                </a:p>
              </p:txBody>
            </p:sp>
          </p:grpSp>
          <p:grpSp>
            <p:nvGrpSpPr>
              <p:cNvPr id="109" name="组合 33"/>
              <p:cNvGrpSpPr/>
              <p:nvPr/>
            </p:nvGrpSpPr>
            <p:grpSpPr>
              <a:xfrm>
                <a:off x="5138963" y="489126"/>
                <a:ext cx="49306" cy="329693"/>
                <a:chOff x="5138963" y="489126"/>
                <a:chExt cx="49306" cy="329693"/>
              </a:xfrm>
            </p:grpSpPr>
            <p:sp>
              <p:nvSpPr>
                <p:cNvPr id="113"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114"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nvGrpSpPr>
              <p:cNvPr id="110" name="组合 36"/>
              <p:cNvGrpSpPr/>
              <p:nvPr/>
            </p:nvGrpSpPr>
            <p:grpSpPr>
              <a:xfrm>
                <a:off x="326687" y="399838"/>
                <a:ext cx="49306" cy="329693"/>
                <a:chOff x="5138963" y="489126"/>
                <a:chExt cx="49306" cy="329693"/>
              </a:xfrm>
            </p:grpSpPr>
            <p:sp>
              <p:nvSpPr>
                <p:cNvPr id="111"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sp>
              <p:nvSpPr>
                <p:cNvPr id="112"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endParaRPr>
                </a:p>
              </p:txBody>
            </p:sp>
          </p:gr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4"/>
                                        </p:tgtEl>
                                        <p:attrNameLst>
                                          <p:attrName>style.visibility</p:attrName>
                                        </p:attrNameLst>
                                      </p:cBhvr>
                                      <p:to>
                                        <p:strVal val="visible"/>
                                      </p:to>
                                    </p:set>
                                    <p:animEffect transition="in" filter="wipe(left)">
                                      <p:cBhvr>
                                        <p:cTn id="7" dur="500"/>
                                        <p:tgtEl>
                                          <p:spTgt spid="10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22" presetClass="entr" presetSubtype="2" fill="hold" grpId="0" nodeType="afterEffect">
                                  <p:stCondLst>
                                    <p:cond delay="0"/>
                                  </p:stCondLst>
                                  <p:childTnLst>
                                    <p:set>
                                      <p:cBhvr>
                                        <p:cTn id="16" dur="1" fill="hold">
                                          <p:stCondLst>
                                            <p:cond delay="0"/>
                                          </p:stCondLst>
                                        </p:cTn>
                                        <p:tgtEl>
                                          <p:spTgt spid="79"/>
                                        </p:tgtEl>
                                        <p:attrNameLst>
                                          <p:attrName>style.visibility</p:attrName>
                                        </p:attrNameLst>
                                      </p:cBhvr>
                                      <p:to>
                                        <p:strVal val="visible"/>
                                      </p:to>
                                    </p:set>
                                    <p:animEffect transition="in" filter="wipe(right)">
                                      <p:cBhvr>
                                        <p:cTn id="17" dur="500"/>
                                        <p:tgtEl>
                                          <p:spTgt spid="79"/>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80">
                                            <p:txEl>
                                              <p:pRg st="0" end="0"/>
                                            </p:txEl>
                                          </p:spTgt>
                                        </p:tgtEl>
                                        <p:attrNameLst>
                                          <p:attrName>style.visibility</p:attrName>
                                        </p:attrNameLst>
                                      </p:cBhvr>
                                      <p:to>
                                        <p:strVal val="visible"/>
                                      </p:to>
                                    </p:set>
                                    <p:animEffect transition="in" filter="wipe(left)">
                                      <p:cBhvr>
                                        <p:cTn id="21" dur="500"/>
                                        <p:tgtEl>
                                          <p:spTgt spid="8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9"/>
          <p:cNvGrpSpPr/>
          <p:nvPr/>
        </p:nvGrpSpPr>
        <p:grpSpPr>
          <a:xfrm>
            <a:off x="549001" y="555626"/>
            <a:ext cx="2615905" cy="876848"/>
            <a:chOff x="326687" y="247818"/>
            <a:chExt cx="4861582" cy="725466"/>
          </a:xfrm>
        </p:grpSpPr>
        <p:sp>
          <p:nvSpPr>
            <p:cNvPr id="33" name="文本框 7"/>
            <p:cNvSpPr txBox="1"/>
            <p:nvPr/>
          </p:nvSpPr>
          <p:spPr bwMode="auto">
            <a:xfrm>
              <a:off x="399106" y="412399"/>
              <a:ext cx="4693366"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单向链表</a:t>
              </a:r>
              <a:endParaRPr lang="zh-CN" altLang="en-US" sz="2400" kern="0" dirty="0">
                <a:solidFill>
                  <a:srgbClr val="0070C0"/>
                </a:solidFill>
                <a:latin typeface="+mn-ea"/>
              </a:endParaRPr>
            </a:p>
          </p:txBody>
        </p:sp>
        <p:grpSp>
          <p:nvGrpSpPr>
            <p:cNvPr id="36" name="组合 35"/>
            <p:cNvGrpSpPr/>
            <p:nvPr/>
          </p:nvGrpSpPr>
          <p:grpSpPr>
            <a:xfrm>
              <a:off x="326687" y="247818"/>
              <a:ext cx="4861582" cy="725466"/>
              <a:chOff x="326687" y="247818"/>
              <a:chExt cx="4861582" cy="725466"/>
            </a:xfrm>
          </p:grpSpPr>
          <p:grpSp>
            <p:nvGrpSpPr>
              <p:cNvPr id="3" name="组合 2"/>
              <p:cNvGrpSpPr/>
              <p:nvPr/>
            </p:nvGrpSpPr>
            <p:grpSpPr>
              <a:xfrm>
                <a:off x="349799" y="247818"/>
                <a:ext cx="4791980" cy="261575"/>
                <a:chOff x="349799" y="247818"/>
                <a:chExt cx="4791980" cy="261575"/>
              </a:xfrm>
            </p:grpSpPr>
            <p:cxnSp>
              <p:nvCxnSpPr>
                <p:cNvPr id="24"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31"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mn-ea"/>
                  </a:endParaRPr>
                </a:p>
              </p:txBody>
            </p:sp>
            <p:sp>
              <p:nvSpPr>
                <p:cNvPr id="32"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mn-ea"/>
                  </a:endParaRPr>
                </a:p>
              </p:txBody>
            </p:sp>
          </p:grpSp>
          <p:grpSp>
            <p:nvGrpSpPr>
              <p:cNvPr id="2" name="组合 1"/>
              <p:cNvGrpSpPr/>
              <p:nvPr/>
            </p:nvGrpSpPr>
            <p:grpSpPr>
              <a:xfrm>
                <a:off x="349799" y="711709"/>
                <a:ext cx="4815092" cy="261575"/>
                <a:chOff x="358852" y="925118"/>
                <a:chExt cx="4815092" cy="261575"/>
              </a:xfrm>
            </p:grpSpPr>
            <p:cxnSp>
              <p:nvCxnSpPr>
                <p:cNvPr id="15"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2"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n-ea"/>
                  </a:endParaRPr>
                </a:p>
              </p:txBody>
            </p:sp>
            <p:sp>
              <p:nvSpPr>
                <p:cNvPr id="23"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mn-ea"/>
                  </a:endParaRPr>
                </a:p>
              </p:txBody>
            </p:sp>
          </p:grpSp>
          <p:grpSp>
            <p:nvGrpSpPr>
              <p:cNvPr id="34" name="组合 33"/>
              <p:cNvGrpSpPr/>
              <p:nvPr/>
            </p:nvGrpSpPr>
            <p:grpSpPr>
              <a:xfrm>
                <a:off x="5138963" y="489126"/>
                <a:ext cx="49306" cy="329693"/>
                <a:chOff x="5138963" y="489126"/>
                <a:chExt cx="49306" cy="329693"/>
              </a:xfrm>
            </p:grpSpPr>
            <p:sp>
              <p:nvSpPr>
                <p:cNvPr id="4"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5"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37" name="组合 36"/>
              <p:cNvGrpSpPr/>
              <p:nvPr/>
            </p:nvGrpSpPr>
            <p:grpSpPr>
              <a:xfrm>
                <a:off x="326687" y="399838"/>
                <a:ext cx="49306" cy="329693"/>
                <a:chOff x="5138963" y="489126"/>
                <a:chExt cx="49306" cy="329693"/>
              </a:xfrm>
            </p:grpSpPr>
            <p:sp>
              <p:nvSpPr>
                <p:cNvPr id="38"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39"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41" name="矩形 40"/>
          <p:cNvSpPr/>
          <p:nvPr/>
        </p:nvSpPr>
        <p:spPr>
          <a:xfrm>
            <a:off x="1395142" y="1720400"/>
            <a:ext cx="9054442" cy="2243050"/>
          </a:xfrm>
          <a:prstGeom prst="rect">
            <a:avLst/>
          </a:prstGeom>
        </p:spPr>
        <p:txBody>
          <a:bodyPr wrap="square">
            <a:spAutoFit/>
          </a:bodyPr>
          <a:lstStyle/>
          <a:p>
            <a:pPr algn="just">
              <a:lnSpc>
                <a:spcPct val="150000"/>
              </a:lnSpc>
            </a:pPr>
            <a:r>
              <a:rPr lang="zh-CN" altLang="en-US" sz="2400" dirty="0">
                <a:solidFill>
                  <a:srgbClr val="080808"/>
                </a:solidFill>
                <a:latin typeface="Times New Roman" panose="02020603050405020304" pitchFamily="18" charset="0"/>
                <a:cs typeface="Times New Roman" panose="02020603050405020304" pitchFamily="18" charset="0"/>
              </a:rPr>
              <a:t>在线性链表中，用一个专门的指针指向线性表中第一个结点，每一个结点的指针都指向它的下一个逻辑结点，线性链表的最后一个结点的指针为空（用</a:t>
            </a:r>
            <a:r>
              <a:rPr lang="en-US" altLang="zh-CN" sz="2400" dirty="0">
                <a:solidFill>
                  <a:srgbClr val="080808"/>
                </a:solidFill>
                <a:latin typeface="Times New Roman" panose="02020603050405020304" pitchFamily="18" charset="0"/>
                <a:cs typeface="Times New Roman" panose="02020603050405020304" pitchFamily="18" charset="0"/>
              </a:rPr>
              <a:t>NULL</a:t>
            </a:r>
            <a:r>
              <a:rPr lang="zh-CN" altLang="en-US" sz="2400" dirty="0">
                <a:solidFill>
                  <a:srgbClr val="080808"/>
                </a:solidFill>
                <a:latin typeface="Times New Roman" panose="02020603050405020304" pitchFamily="18" charset="0"/>
                <a:cs typeface="Times New Roman" panose="02020603050405020304" pitchFamily="18" charset="0"/>
              </a:rPr>
              <a:t>或</a:t>
            </a:r>
            <a:r>
              <a:rPr lang="en-US" altLang="zh-CN" sz="2400" dirty="0">
                <a:solidFill>
                  <a:srgbClr val="080808"/>
                </a:solidFill>
                <a:latin typeface="Times New Roman" panose="02020603050405020304" pitchFamily="18" charset="0"/>
                <a:cs typeface="Times New Roman" panose="02020603050405020304" pitchFamily="18" charset="0"/>
              </a:rPr>
              <a:t>0</a:t>
            </a:r>
            <a:r>
              <a:rPr lang="zh-CN" altLang="en-US" sz="2400" dirty="0">
                <a:solidFill>
                  <a:srgbClr val="080808"/>
                </a:solidFill>
                <a:latin typeface="Times New Roman" panose="02020603050405020304" pitchFamily="18" charset="0"/>
                <a:cs typeface="Times New Roman" panose="02020603050405020304" pitchFamily="18" charset="0"/>
              </a:rPr>
              <a:t>表示），表示链表终止，这样的线性链表称为</a:t>
            </a:r>
            <a:r>
              <a:rPr lang="zh-CN" altLang="en-US" sz="2400" dirty="0">
                <a:solidFill>
                  <a:srgbClr val="0070C0"/>
                </a:solidFill>
                <a:latin typeface="Times New Roman" panose="02020603050405020304" pitchFamily="18" charset="0"/>
                <a:cs typeface="Times New Roman" panose="02020603050405020304" pitchFamily="18" charset="0"/>
              </a:rPr>
              <a:t>单向链表。</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nvGrpSpPr>
          <p:cNvPr id="70" name="Group 4"/>
          <p:cNvGrpSpPr/>
          <p:nvPr/>
        </p:nvGrpSpPr>
        <p:grpSpPr bwMode="auto">
          <a:xfrm>
            <a:off x="1559719" y="4619949"/>
            <a:ext cx="9526292" cy="1150937"/>
            <a:chOff x="1920" y="2517"/>
            <a:chExt cx="8360" cy="663"/>
          </a:xfrm>
        </p:grpSpPr>
        <p:sp>
          <p:nvSpPr>
            <p:cNvPr id="71" name="Text Box 5"/>
            <p:cNvSpPr txBox="1">
              <a:spLocks noChangeArrowheads="1"/>
            </p:cNvSpPr>
            <p:nvPr/>
          </p:nvSpPr>
          <p:spPr bwMode="auto">
            <a:xfrm>
              <a:off x="1920" y="2517"/>
              <a:ext cx="8360" cy="663"/>
            </a:xfrm>
            <a:prstGeom prst="rect">
              <a:avLst/>
            </a:prstGeom>
            <a:noFill/>
            <a:ln w="9525">
              <a:no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200">
                  <a:latin typeface="Times New Roman" panose="02020603050405020304" pitchFamily="18" charset="0"/>
                  <a:cs typeface="Mangal" pitchFamily="2" charset="0"/>
                </a:rPr>
                <a:t>first</a:t>
              </a:r>
              <a:endParaRPr lang="en-US" altLang="zh-CN" sz="2200"/>
            </a:p>
          </p:txBody>
        </p:sp>
        <p:grpSp>
          <p:nvGrpSpPr>
            <p:cNvPr id="72" name="Group 6"/>
            <p:cNvGrpSpPr/>
            <p:nvPr/>
          </p:nvGrpSpPr>
          <p:grpSpPr bwMode="auto">
            <a:xfrm>
              <a:off x="2485" y="2589"/>
              <a:ext cx="7255" cy="510"/>
              <a:chOff x="2485" y="2589"/>
              <a:chExt cx="7255" cy="510"/>
            </a:xfrm>
          </p:grpSpPr>
          <p:grpSp>
            <p:nvGrpSpPr>
              <p:cNvPr id="73" name="Group 7"/>
              <p:cNvGrpSpPr/>
              <p:nvPr/>
            </p:nvGrpSpPr>
            <p:grpSpPr bwMode="auto">
              <a:xfrm>
                <a:off x="2820" y="2634"/>
                <a:ext cx="1048" cy="408"/>
                <a:chOff x="4635" y="7983"/>
                <a:chExt cx="1080" cy="408"/>
              </a:xfrm>
            </p:grpSpPr>
            <p:sp>
              <p:nvSpPr>
                <p:cNvPr id="91" name="Rectangle 8"/>
                <p:cNvSpPr>
                  <a:spLocks noChangeArrowheads="1"/>
                </p:cNvSpPr>
                <p:nvPr/>
              </p:nvSpPr>
              <p:spPr bwMode="auto">
                <a:xfrm>
                  <a:off x="4635" y="7983"/>
                  <a:ext cx="1080" cy="408"/>
                </a:xfrm>
                <a:prstGeom prst="rect">
                  <a:avLst/>
                </a:prstGeom>
                <a:no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400" dirty="0">
                      <a:latin typeface="Times New Roman" panose="02020603050405020304" pitchFamily="18" charset="0"/>
                      <a:cs typeface="Mangal" pitchFamily="2" charset="0"/>
                    </a:rPr>
                    <a:t>e</a:t>
                  </a:r>
                  <a:r>
                    <a:rPr lang="en-US" altLang="zh-CN" sz="2400" baseline="-25000" dirty="0">
                      <a:latin typeface="Times New Roman" panose="02020603050405020304" pitchFamily="18" charset="0"/>
                      <a:cs typeface="Mangal" pitchFamily="2" charset="0"/>
                    </a:rPr>
                    <a:t>1</a:t>
                  </a:r>
                  <a:endParaRPr lang="en-US" altLang="zh-CN" sz="2400" dirty="0"/>
                </a:p>
              </p:txBody>
            </p:sp>
            <p:sp>
              <p:nvSpPr>
                <p:cNvPr id="92" name="Line 9"/>
                <p:cNvSpPr>
                  <a:spLocks noChangeShapeType="1"/>
                </p:cNvSpPr>
                <p:nvPr/>
              </p:nvSpPr>
              <p:spPr bwMode="auto">
                <a:xfrm>
                  <a:off x="5175" y="8013"/>
                  <a:ext cx="0" cy="363"/>
                </a:xfrm>
                <a:prstGeom prst="line">
                  <a:avLst/>
                </a:prstGeom>
                <a:noFill/>
                <a:ln w="9525">
                  <a:solidFill>
                    <a:srgbClr val="000000"/>
                  </a:solidFill>
                  <a:round/>
                </a:ln>
              </p:spPr>
              <p:txBody>
                <a:bodyPr/>
                <a:lstStyle/>
                <a:p>
                  <a:endParaRPr lang="zh-CN" altLang="en-US"/>
                </a:p>
              </p:txBody>
            </p:sp>
          </p:grpSp>
          <p:grpSp>
            <p:nvGrpSpPr>
              <p:cNvPr id="74" name="Group 10"/>
              <p:cNvGrpSpPr/>
              <p:nvPr/>
            </p:nvGrpSpPr>
            <p:grpSpPr bwMode="auto">
              <a:xfrm>
                <a:off x="4203" y="2619"/>
                <a:ext cx="1048" cy="408"/>
                <a:chOff x="5325" y="6738"/>
                <a:chExt cx="1080" cy="408"/>
              </a:xfrm>
            </p:grpSpPr>
            <p:sp>
              <p:nvSpPr>
                <p:cNvPr id="89" name="Rectangle 11"/>
                <p:cNvSpPr>
                  <a:spLocks noChangeArrowheads="1"/>
                </p:cNvSpPr>
                <p:nvPr/>
              </p:nvSpPr>
              <p:spPr bwMode="auto">
                <a:xfrm>
                  <a:off x="5325" y="6738"/>
                  <a:ext cx="1080" cy="408"/>
                </a:xfrm>
                <a:prstGeom prst="rect">
                  <a:avLst/>
                </a:prstGeom>
                <a:no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400">
                      <a:latin typeface="Times New Roman" panose="02020603050405020304" pitchFamily="18" charset="0"/>
                      <a:cs typeface="Mangal" pitchFamily="2" charset="0"/>
                    </a:rPr>
                    <a:t>e</a:t>
                  </a:r>
                  <a:r>
                    <a:rPr lang="en-US" altLang="zh-CN" sz="2400" baseline="-25000">
                      <a:latin typeface="Times New Roman" panose="02020603050405020304" pitchFamily="18" charset="0"/>
                      <a:cs typeface="Mangal" pitchFamily="2" charset="0"/>
                    </a:rPr>
                    <a:t>2   </a:t>
                  </a:r>
                  <a:endParaRPr lang="en-US" altLang="zh-CN" sz="2400"/>
                </a:p>
              </p:txBody>
            </p:sp>
            <p:sp>
              <p:nvSpPr>
                <p:cNvPr id="90" name="Line 12"/>
                <p:cNvSpPr>
                  <a:spLocks noChangeShapeType="1"/>
                </p:cNvSpPr>
                <p:nvPr/>
              </p:nvSpPr>
              <p:spPr bwMode="auto">
                <a:xfrm>
                  <a:off x="5865" y="6738"/>
                  <a:ext cx="0" cy="408"/>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p>
              </p:txBody>
            </p:sp>
          </p:grpSp>
          <p:grpSp>
            <p:nvGrpSpPr>
              <p:cNvPr id="75" name="Group 13"/>
              <p:cNvGrpSpPr/>
              <p:nvPr/>
            </p:nvGrpSpPr>
            <p:grpSpPr bwMode="auto">
              <a:xfrm>
                <a:off x="6442" y="2610"/>
                <a:ext cx="1048" cy="408"/>
                <a:chOff x="6945" y="6768"/>
                <a:chExt cx="1080" cy="408"/>
              </a:xfrm>
            </p:grpSpPr>
            <p:sp>
              <p:nvSpPr>
                <p:cNvPr id="87" name="Rectangle 14"/>
                <p:cNvSpPr>
                  <a:spLocks noChangeArrowheads="1"/>
                </p:cNvSpPr>
                <p:nvPr/>
              </p:nvSpPr>
              <p:spPr bwMode="auto">
                <a:xfrm>
                  <a:off x="6945" y="6768"/>
                  <a:ext cx="1080" cy="408"/>
                </a:xfrm>
                <a:prstGeom prst="rect">
                  <a:avLst/>
                </a:prstGeom>
                <a:no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400">
                      <a:latin typeface="Times New Roman" panose="02020603050405020304" pitchFamily="18" charset="0"/>
                      <a:cs typeface="Mangal" pitchFamily="2" charset="0"/>
                    </a:rPr>
                    <a:t>e</a:t>
                  </a:r>
                  <a:r>
                    <a:rPr lang="en-US" altLang="zh-CN" sz="2400" baseline="-25000">
                      <a:latin typeface="Times New Roman" panose="02020603050405020304" pitchFamily="18" charset="0"/>
                      <a:cs typeface="Mangal" pitchFamily="2" charset="0"/>
                    </a:rPr>
                    <a:t>i   </a:t>
                  </a:r>
                  <a:endParaRPr lang="en-US" altLang="zh-CN" sz="2400"/>
                </a:p>
              </p:txBody>
            </p:sp>
            <p:sp>
              <p:nvSpPr>
                <p:cNvPr id="88" name="Line 15"/>
                <p:cNvSpPr>
                  <a:spLocks noChangeShapeType="1"/>
                </p:cNvSpPr>
                <p:nvPr/>
              </p:nvSpPr>
              <p:spPr bwMode="auto">
                <a:xfrm>
                  <a:off x="7485" y="6768"/>
                  <a:ext cx="0" cy="408"/>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p>
              </p:txBody>
            </p:sp>
          </p:grpSp>
          <p:grpSp>
            <p:nvGrpSpPr>
              <p:cNvPr id="76" name="Group 16"/>
              <p:cNvGrpSpPr/>
              <p:nvPr/>
            </p:nvGrpSpPr>
            <p:grpSpPr bwMode="auto">
              <a:xfrm>
                <a:off x="8692" y="2589"/>
                <a:ext cx="1048" cy="408"/>
                <a:chOff x="8565" y="6768"/>
                <a:chExt cx="1080" cy="408"/>
              </a:xfrm>
            </p:grpSpPr>
            <p:sp>
              <p:nvSpPr>
                <p:cNvPr id="85" name="Rectangle 17"/>
                <p:cNvSpPr>
                  <a:spLocks noChangeArrowheads="1"/>
                </p:cNvSpPr>
                <p:nvPr/>
              </p:nvSpPr>
              <p:spPr bwMode="auto">
                <a:xfrm>
                  <a:off x="8565" y="6768"/>
                  <a:ext cx="1080" cy="408"/>
                </a:xfrm>
                <a:prstGeom prst="rect">
                  <a:avLst/>
                </a:prstGeom>
                <a:no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400" dirty="0">
                      <a:latin typeface="Times New Roman" panose="02020603050405020304" pitchFamily="18" charset="0"/>
                      <a:cs typeface="Mangal" pitchFamily="2" charset="0"/>
                    </a:rPr>
                    <a:t>e</a:t>
                  </a:r>
                  <a:r>
                    <a:rPr lang="en-US" altLang="zh-CN" sz="2400" baseline="-25000" dirty="0">
                      <a:latin typeface="Times New Roman" panose="02020603050405020304" pitchFamily="18" charset="0"/>
                      <a:cs typeface="Mangal" pitchFamily="2" charset="0"/>
                    </a:rPr>
                    <a:t>n  </a:t>
                  </a:r>
                  <a:r>
                    <a:rPr lang="en-US" altLang="zh-CN" sz="2400" baseline="-25000" dirty="0" smtClean="0">
                      <a:latin typeface="Times New Roman" panose="02020603050405020304" pitchFamily="18" charset="0"/>
                      <a:cs typeface="Mangal" pitchFamily="2" charset="0"/>
                    </a:rPr>
                    <a:t>    </a:t>
                  </a:r>
                  <a:r>
                    <a:rPr lang="en-US" altLang="zh-CN" sz="2000" baseline="-25000" dirty="0" smtClean="0">
                      <a:latin typeface="Times New Roman" panose="02020603050405020304" pitchFamily="18" charset="0"/>
                      <a:cs typeface="Mangal" pitchFamily="2" charset="0"/>
                    </a:rPr>
                    <a:t>NULL</a:t>
                  </a:r>
                  <a:endParaRPr lang="en-US" altLang="zh-CN" sz="2000" dirty="0"/>
                </a:p>
              </p:txBody>
            </p:sp>
            <p:sp>
              <p:nvSpPr>
                <p:cNvPr id="86" name="Line 18"/>
                <p:cNvSpPr>
                  <a:spLocks noChangeShapeType="1"/>
                </p:cNvSpPr>
                <p:nvPr/>
              </p:nvSpPr>
              <p:spPr bwMode="auto">
                <a:xfrm>
                  <a:off x="9105" y="6768"/>
                  <a:ext cx="0" cy="408"/>
                </a:xfrm>
                <a:prstGeom prst="line">
                  <a:avLst/>
                </a:prstGeom>
                <a:noFill/>
                <a:ln w="9525">
                  <a:solidFill>
                    <a:srgbClr val="000000"/>
                  </a:solidFill>
                  <a:round/>
                </a:ln>
                <a:extLst>
                  <a:ext uri="{909E8E84-426E-40DD-AFC4-6F175D3DCCD1}">
                    <a14:hiddenFill xmlns:a14="http://schemas.microsoft.com/office/drawing/2010/main">
                      <a:noFill/>
                    </a14:hiddenFill>
                  </a:ext>
                </a:extLst>
              </p:spPr>
              <p:txBody>
                <a:bodyPr/>
                <a:lstStyle/>
                <a:p>
                  <a:endParaRPr lang="zh-CN" altLang="en-US"/>
                </a:p>
              </p:txBody>
            </p:sp>
          </p:grpSp>
          <p:sp>
            <p:nvSpPr>
              <p:cNvPr id="77" name="Line 19"/>
              <p:cNvSpPr>
                <a:spLocks noChangeShapeType="1"/>
              </p:cNvSpPr>
              <p:nvPr/>
            </p:nvSpPr>
            <p:spPr bwMode="auto">
              <a:xfrm flipV="1">
                <a:off x="3633" y="2831"/>
                <a:ext cx="509" cy="0"/>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p>
            </p:txBody>
          </p:sp>
          <p:sp>
            <p:nvSpPr>
              <p:cNvPr id="78" name="Line 20"/>
              <p:cNvSpPr>
                <a:spLocks noChangeShapeType="1"/>
              </p:cNvSpPr>
              <p:nvPr/>
            </p:nvSpPr>
            <p:spPr bwMode="auto">
              <a:xfrm flipV="1">
                <a:off x="4984" y="2829"/>
                <a:ext cx="567" cy="0"/>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p>
            </p:txBody>
          </p:sp>
          <p:sp>
            <p:nvSpPr>
              <p:cNvPr id="79" name="Line 21"/>
              <p:cNvSpPr>
                <a:spLocks noChangeShapeType="1"/>
              </p:cNvSpPr>
              <p:nvPr/>
            </p:nvSpPr>
            <p:spPr bwMode="auto">
              <a:xfrm>
                <a:off x="2485" y="2831"/>
                <a:ext cx="349" cy="0"/>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p>
            </p:txBody>
          </p:sp>
          <p:sp>
            <p:nvSpPr>
              <p:cNvPr id="80" name="Line 22"/>
              <p:cNvSpPr>
                <a:spLocks noChangeShapeType="1"/>
              </p:cNvSpPr>
              <p:nvPr/>
            </p:nvSpPr>
            <p:spPr bwMode="auto">
              <a:xfrm flipV="1">
                <a:off x="8226" y="2796"/>
                <a:ext cx="495" cy="0"/>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p>
            </p:txBody>
          </p:sp>
          <p:sp>
            <p:nvSpPr>
              <p:cNvPr id="81" name="Text Box 23"/>
              <p:cNvSpPr txBox="1">
                <a:spLocks noChangeArrowheads="1"/>
              </p:cNvSpPr>
              <p:nvPr/>
            </p:nvSpPr>
            <p:spPr bwMode="auto">
              <a:xfrm>
                <a:off x="5560" y="2640"/>
                <a:ext cx="380" cy="45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a:latin typeface="Times New Roman" panose="02020603050405020304" pitchFamily="18" charset="0"/>
                    <a:cs typeface="Mangal" pitchFamily="2" charset="0"/>
                  </a:rPr>
                  <a:t>…</a:t>
                </a:r>
                <a:endParaRPr lang="en-US" altLang="zh-CN" sz="2000"/>
              </a:p>
            </p:txBody>
          </p:sp>
          <p:sp>
            <p:nvSpPr>
              <p:cNvPr id="82" name="Line 24"/>
              <p:cNvSpPr>
                <a:spLocks noChangeShapeType="1"/>
              </p:cNvSpPr>
              <p:nvPr/>
            </p:nvSpPr>
            <p:spPr bwMode="auto">
              <a:xfrm flipV="1">
                <a:off x="5946" y="2805"/>
                <a:ext cx="495" cy="0"/>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p>
            </p:txBody>
          </p:sp>
          <p:sp>
            <p:nvSpPr>
              <p:cNvPr id="83" name="Text Box 25"/>
              <p:cNvSpPr txBox="1">
                <a:spLocks noChangeArrowheads="1"/>
              </p:cNvSpPr>
              <p:nvPr/>
            </p:nvSpPr>
            <p:spPr bwMode="auto">
              <a:xfrm>
                <a:off x="7770" y="2619"/>
                <a:ext cx="380" cy="459"/>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dirty="0">
                    <a:latin typeface="Times New Roman" panose="02020603050405020304" pitchFamily="18" charset="0"/>
                    <a:cs typeface="Mangal" pitchFamily="2" charset="0"/>
                  </a:rPr>
                  <a:t>…</a:t>
                </a:r>
                <a:endParaRPr lang="en-US" altLang="zh-CN" sz="2000" dirty="0"/>
              </a:p>
            </p:txBody>
          </p:sp>
          <p:sp>
            <p:nvSpPr>
              <p:cNvPr id="84" name="Line 26"/>
              <p:cNvSpPr>
                <a:spLocks noChangeShapeType="1"/>
              </p:cNvSpPr>
              <p:nvPr/>
            </p:nvSpPr>
            <p:spPr bwMode="auto">
              <a:xfrm flipV="1">
                <a:off x="7246" y="2826"/>
                <a:ext cx="495" cy="0"/>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p>
            </p:txBody>
          </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left)">
                                      <p:cBhvr>
                                        <p:cTn id="7" dur="500"/>
                                        <p:tgtEl>
                                          <p:spTgt spid="40"/>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wipe(left)">
                                      <p:cBhvr>
                                        <p:cTn id="11" dur="500"/>
                                        <p:tgtEl>
                                          <p:spTgt spid="41"/>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70"/>
                                        </p:tgtEl>
                                        <p:attrNameLst>
                                          <p:attrName>style.visibility</p:attrName>
                                        </p:attrNameLst>
                                      </p:cBhvr>
                                      <p:to>
                                        <p:strVal val="visible"/>
                                      </p:to>
                                    </p:set>
                                    <p:animEffect transition="in" filter="wipe(left)">
                                      <p:cBhvr>
                                        <p:cTn id="15"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549001" y="555626"/>
            <a:ext cx="5276787" cy="876848"/>
            <a:chOff x="326687" y="247818"/>
            <a:chExt cx="6568026" cy="725466"/>
          </a:xfrm>
        </p:grpSpPr>
        <p:sp>
          <p:nvSpPr>
            <p:cNvPr id="8" name="文本框 7"/>
            <p:cNvSpPr txBox="1"/>
            <p:nvPr/>
          </p:nvSpPr>
          <p:spPr bwMode="auto">
            <a:xfrm>
              <a:off x="1834561" y="398033"/>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循环链表</a:t>
              </a:r>
              <a:endParaRPr lang="zh-CN" altLang="en-US" sz="2400" kern="0" dirty="0">
                <a:solidFill>
                  <a:srgbClr val="0070C0"/>
                </a:solidFill>
                <a:latin typeface="+mn-ea"/>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79" name="矩形 2"/>
          <p:cNvSpPr/>
          <p:nvPr/>
        </p:nvSpPr>
        <p:spPr>
          <a:xfrm>
            <a:off x="2184915" y="2136798"/>
            <a:ext cx="9334635" cy="3567316"/>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Rectangle 3"/>
          <p:cNvSpPr txBox="1">
            <a:spLocks noChangeArrowheads="1"/>
          </p:cNvSpPr>
          <p:nvPr/>
        </p:nvSpPr>
        <p:spPr>
          <a:xfrm>
            <a:off x="2871003" y="2137710"/>
            <a:ext cx="8708203" cy="333370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单向链表的指针是单方向的，很容易从一个结点出发查找它后面的结点。如果想从某一结点出发查找它前面的结点就比较麻烦了。为了克服单向链表的这一缺点，将单向链表最后一个结点的指针指向头结点，这样整个链表就构成一个循环，这种链式存储结构称为</a:t>
            </a:r>
            <a:r>
              <a:rPr lang="zh-CN" altLang="en-US" sz="2200" dirty="0">
                <a:latin typeface="Times New Roman" panose="02020603050405020304" pitchFamily="18" charset="0"/>
                <a:cs typeface="Times New Roman" panose="02020603050405020304" pitchFamily="18" charset="0"/>
              </a:rPr>
              <a:t>单向循环链表</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，简称</a:t>
            </a:r>
            <a:r>
              <a:rPr lang="zh-CN" altLang="en-US" sz="2200" dirty="0">
                <a:solidFill>
                  <a:srgbClr val="FF0000"/>
                </a:solidFill>
                <a:latin typeface="Times New Roman" panose="02020603050405020304" pitchFamily="18" charset="0"/>
                <a:cs typeface="Times New Roman" panose="02020603050405020304" pitchFamily="18" charset="0"/>
              </a:rPr>
              <a:t>循环链表</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。头结点的指针域指向线性表的第一个元素的结点；循环链表中最后一个结点的指针域不再是</a:t>
            </a:r>
            <a:r>
              <a:rPr lang="en-US" altLang="zh-CN" sz="2200" dirty="0">
                <a:solidFill>
                  <a:schemeClr val="tx1">
                    <a:lumMod val="85000"/>
                    <a:lumOff val="15000"/>
                  </a:schemeClr>
                </a:solidFill>
                <a:latin typeface="Times New Roman" panose="02020603050405020304" pitchFamily="18" charset="0"/>
                <a:cs typeface="Times New Roman" panose="02020603050405020304" pitchFamily="18" charset="0"/>
              </a:rPr>
              <a:t>NULL</a:t>
            </a:r>
            <a:r>
              <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rPr>
              <a:t>，而是指向头结点。只有头结点的循环链表称为空循环链表。</a:t>
            </a:r>
            <a:endParaRPr lang="zh-CN" altLang="en-US" sz="22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grpSp>
        <p:nvGrpSpPr>
          <p:cNvPr id="7" name="组合 6"/>
          <p:cNvGrpSpPr/>
          <p:nvPr/>
        </p:nvGrpSpPr>
        <p:grpSpPr>
          <a:xfrm>
            <a:off x="887030" y="2833999"/>
            <a:ext cx="1942634" cy="1897530"/>
            <a:chOff x="887030" y="2833999"/>
            <a:chExt cx="1942634" cy="1897530"/>
          </a:xfrm>
        </p:grpSpPr>
        <p:grpSp>
          <p:nvGrpSpPr>
            <p:cNvPr id="4" name="组合 3"/>
            <p:cNvGrpSpPr/>
            <p:nvPr/>
          </p:nvGrpSpPr>
          <p:grpSpPr>
            <a:xfrm>
              <a:off x="887030" y="2833999"/>
              <a:ext cx="1942634" cy="1897530"/>
              <a:chOff x="887030" y="2833999"/>
              <a:chExt cx="1942634" cy="1897530"/>
            </a:xfrm>
          </p:grpSpPr>
          <p:grpSp>
            <p:nvGrpSpPr>
              <p:cNvPr id="37" name="组合 36"/>
              <p:cNvGrpSpPr>
                <a:grpSpLocks noChangeAspect="1"/>
              </p:cNvGrpSpPr>
              <p:nvPr/>
            </p:nvGrpSpPr>
            <p:grpSpPr bwMode="auto">
              <a:xfrm>
                <a:off x="927538" y="2833999"/>
                <a:ext cx="1902126" cy="1897530"/>
                <a:chOff x="3471" y="1280"/>
                <a:chExt cx="829" cy="827"/>
              </a:xfrm>
              <a:solidFill>
                <a:srgbClr val="0070C0"/>
              </a:solidFill>
            </p:grpSpPr>
            <p:sp>
              <p:nvSpPr>
                <p:cNvPr id="38"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sp>
            <p:nvSpPr>
              <p:cNvPr id="2" name="矩形 1"/>
              <p:cNvSpPr/>
              <p:nvPr/>
            </p:nvSpPr>
            <p:spPr>
              <a:xfrm>
                <a:off x="887030" y="3481790"/>
                <a:ext cx="184731" cy="646331"/>
              </a:xfrm>
              <a:prstGeom prst="rect">
                <a:avLst/>
              </a:prstGeom>
            </p:spPr>
            <p:txBody>
              <a:bodyPr wrap="none">
                <a:spAutoFit/>
              </a:bodyPr>
              <a:lstStyle/>
              <a:p>
                <a:endParaRPr lang="zh-CN" altLang="en-US" sz="3600" dirty="0"/>
              </a:p>
            </p:txBody>
          </p:sp>
        </p:grpSp>
        <p:sp>
          <p:nvSpPr>
            <p:cNvPr id="3" name="矩形 2"/>
            <p:cNvSpPr/>
            <p:nvPr/>
          </p:nvSpPr>
          <p:spPr>
            <a:xfrm>
              <a:off x="1300190" y="3209738"/>
              <a:ext cx="1196630" cy="1200329"/>
            </a:xfrm>
            <a:prstGeom prst="rect">
              <a:avLst/>
            </a:prstGeom>
          </p:spPr>
          <p:txBody>
            <a:bodyPr wrap="square">
              <a:spAutoFit/>
            </a:bodyPr>
            <a:lstStyle/>
            <a:p>
              <a:pPr>
                <a:defRPr/>
              </a:pPr>
              <a:r>
                <a:rPr lang="zh-CN" altLang="en-US" sz="3600" kern="0" dirty="0">
                  <a:solidFill>
                    <a:srgbClr val="0070C0"/>
                  </a:solidFill>
                  <a:latin typeface="微软雅黑" panose="020B0503020204020204" pitchFamily="34" charset="-122"/>
                  <a:ea typeface="微软雅黑" panose="020B0503020204020204" pitchFamily="34" charset="-122"/>
                </a:rPr>
                <a:t>循环链表</a:t>
              </a:r>
              <a:endParaRPr lang="zh-CN" altLang="en-US" sz="3600" kern="0" dirty="0">
                <a:solidFill>
                  <a:srgbClr val="0070C0"/>
                </a:solidFill>
                <a:latin typeface="微软雅黑" panose="020B0503020204020204" pitchFamily="34" charset="-122"/>
                <a:ea typeface="微软雅黑" panose="020B0503020204020204" pitchFamily="34" charset="-122"/>
              </a:endParaRPr>
            </a:p>
          </p:txBody>
        </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par>
                          <p:cTn id="14" fill="hold">
                            <p:stCondLst>
                              <p:cond delay="1000"/>
                            </p:stCondLst>
                            <p:childTnLst>
                              <p:par>
                                <p:cTn id="15" presetID="22" presetClass="entr" presetSubtype="2" fill="hold" grpId="0" nodeType="afterEffect">
                                  <p:stCondLst>
                                    <p:cond delay="0"/>
                                  </p:stCondLst>
                                  <p:childTnLst>
                                    <p:set>
                                      <p:cBhvr>
                                        <p:cTn id="16" dur="1" fill="hold">
                                          <p:stCondLst>
                                            <p:cond delay="0"/>
                                          </p:stCondLst>
                                        </p:cTn>
                                        <p:tgtEl>
                                          <p:spTgt spid="79"/>
                                        </p:tgtEl>
                                        <p:attrNameLst>
                                          <p:attrName>style.visibility</p:attrName>
                                        </p:attrNameLst>
                                      </p:cBhvr>
                                      <p:to>
                                        <p:strVal val="visible"/>
                                      </p:to>
                                    </p:set>
                                    <p:animEffect transition="in" filter="wipe(right)">
                                      <p:cBhvr>
                                        <p:cTn id="17" dur="500"/>
                                        <p:tgtEl>
                                          <p:spTgt spid="79"/>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80">
                                            <p:txEl>
                                              <p:pRg st="0" end="0"/>
                                            </p:txEl>
                                          </p:spTgt>
                                        </p:tgtEl>
                                        <p:attrNameLst>
                                          <p:attrName>style.visibility</p:attrName>
                                        </p:attrNameLst>
                                      </p:cBhvr>
                                      <p:to>
                                        <p:strVal val="visible"/>
                                      </p:to>
                                    </p:set>
                                    <p:animEffect transition="in" filter="wipe(left)">
                                      <p:cBhvr>
                                        <p:cTn id="21" dur="500"/>
                                        <p:tgtEl>
                                          <p:spTgt spid="8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8917" name="组合 208916"/>
          <p:cNvGrpSpPr/>
          <p:nvPr/>
        </p:nvGrpSpPr>
        <p:grpSpPr>
          <a:xfrm>
            <a:off x="861742" y="2286299"/>
            <a:ext cx="6840401" cy="1456697"/>
            <a:chOff x="840041" y="2057400"/>
            <a:chExt cx="6840401" cy="1456697"/>
          </a:xfrm>
        </p:grpSpPr>
        <p:grpSp>
          <p:nvGrpSpPr>
            <p:cNvPr id="92" name="组合 91"/>
            <p:cNvGrpSpPr/>
            <p:nvPr/>
          </p:nvGrpSpPr>
          <p:grpSpPr>
            <a:xfrm>
              <a:off x="2123414" y="2411953"/>
              <a:ext cx="1169458" cy="620976"/>
              <a:chOff x="2112125" y="2996555"/>
              <a:chExt cx="1938437" cy="1029300"/>
            </a:xfrm>
          </p:grpSpPr>
          <p:sp>
            <p:nvSpPr>
              <p:cNvPr id="2" name="矩形 1"/>
              <p:cNvSpPr/>
              <p:nvPr/>
            </p:nvSpPr>
            <p:spPr>
              <a:xfrm>
                <a:off x="2112125" y="2996555"/>
                <a:ext cx="1938437" cy="10293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cxnSp>
            <p:nvCxnSpPr>
              <p:cNvPr id="4" name="直接连接符 3"/>
              <p:cNvCxnSpPr/>
              <p:nvPr/>
            </p:nvCxnSpPr>
            <p:spPr>
              <a:xfrm flipH="1">
                <a:off x="3095705" y="3181929"/>
                <a:ext cx="1" cy="658553"/>
              </a:xfrm>
              <a:prstGeom prst="line">
                <a:avLst/>
              </a:prstGeom>
            </p:spPr>
            <p:style>
              <a:lnRef idx="1">
                <a:schemeClr val="accent1"/>
              </a:lnRef>
              <a:fillRef idx="0">
                <a:schemeClr val="accent1"/>
              </a:fillRef>
              <a:effectRef idx="0">
                <a:schemeClr val="accent1"/>
              </a:effectRef>
              <a:fontRef idx="minor">
                <a:schemeClr val="tx1"/>
              </a:fontRef>
            </p:style>
          </p:cxnSp>
        </p:grpSp>
        <p:sp>
          <p:nvSpPr>
            <p:cNvPr id="93" name="矩形 92"/>
            <p:cNvSpPr/>
            <p:nvPr/>
          </p:nvSpPr>
          <p:spPr>
            <a:xfrm>
              <a:off x="840041" y="2286299"/>
              <a:ext cx="879349" cy="80929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97" name="文本框 96"/>
            <p:cNvSpPr txBox="1"/>
            <p:nvPr/>
          </p:nvSpPr>
          <p:spPr>
            <a:xfrm>
              <a:off x="865126" y="2434702"/>
              <a:ext cx="863219" cy="800219"/>
            </a:xfrm>
            <a:prstGeom prst="rect">
              <a:avLst/>
            </a:prstGeom>
            <a:noFill/>
          </p:spPr>
          <p:txBody>
            <a:bodyPr wrap="square" rtlCol="0">
              <a:spAutoFit/>
            </a:bodyPr>
            <a:lstStyle/>
            <a:p>
              <a:r>
                <a:rPr lang="en-US" altLang="zh-CN" sz="2800" dirty="0">
                  <a:solidFill>
                    <a:schemeClr val="tx1">
                      <a:lumMod val="85000"/>
                      <a:lumOff val="15000"/>
                    </a:schemeClr>
                  </a:solidFill>
                  <a:latin typeface="Times New Roman" panose="02020603050405020304" pitchFamily="18" charset="0"/>
                  <a:cs typeface="Times New Roman" panose="02020603050405020304" pitchFamily="18" charset="0"/>
                </a:rPr>
                <a:t>head</a:t>
              </a:r>
              <a:endParaRPr lang="en-US" altLang="zh-CN" sz="2800" dirty="0">
                <a:solidFill>
                  <a:schemeClr val="tx1">
                    <a:lumMod val="85000"/>
                    <a:lumOff val="15000"/>
                  </a:schemeClr>
                </a:solidFill>
                <a:latin typeface="Times New Roman" panose="02020603050405020304" pitchFamily="18" charset="0"/>
                <a:cs typeface="Times New Roman" panose="02020603050405020304" pitchFamily="18" charset="0"/>
              </a:endParaRPr>
            </a:p>
            <a:p>
              <a:endParaRPr lang="zh-CN" altLang="en-US" dirty="0">
                <a:solidFill>
                  <a:schemeClr val="tx1">
                    <a:lumMod val="85000"/>
                    <a:lumOff val="15000"/>
                  </a:schemeClr>
                </a:solidFill>
              </a:endParaRPr>
            </a:p>
          </p:txBody>
        </p:sp>
        <p:cxnSp>
          <p:nvCxnSpPr>
            <p:cNvPr id="99" name="直接箭头连接符 98"/>
            <p:cNvCxnSpPr/>
            <p:nvPr/>
          </p:nvCxnSpPr>
          <p:spPr>
            <a:xfrm>
              <a:off x="1767277" y="2699440"/>
              <a:ext cx="29229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2" name="矩形 101"/>
            <p:cNvSpPr/>
            <p:nvPr/>
          </p:nvSpPr>
          <p:spPr>
            <a:xfrm>
              <a:off x="3750297" y="2266849"/>
              <a:ext cx="524484" cy="584775"/>
            </a:xfrm>
            <a:prstGeom prst="rect">
              <a:avLst/>
            </a:prstGeom>
          </p:spPr>
          <p:txBody>
            <a:bodyPr wrap="square">
              <a:spAutoFit/>
            </a:bodyPr>
            <a:lstStyle/>
            <a:p>
              <a:pPr algn="just"/>
              <a:r>
                <a:rPr lang="en-US" altLang="zh-CN" sz="3200" dirty="0">
                  <a:solidFill>
                    <a:schemeClr val="tx1">
                      <a:lumMod val="85000"/>
                      <a:lumOff val="15000"/>
                    </a:schemeClr>
                  </a:solidFill>
                  <a:latin typeface="Times New Roman" panose="02020603050405020304" pitchFamily="18" charset="0"/>
                  <a:cs typeface="Mangal" pitchFamily="2" charset="0"/>
                </a:rPr>
                <a:t>e</a:t>
              </a:r>
              <a:r>
                <a:rPr lang="en-US" altLang="zh-CN" sz="3200" baseline="-25000" dirty="0">
                  <a:solidFill>
                    <a:schemeClr val="tx1">
                      <a:lumMod val="85000"/>
                      <a:lumOff val="15000"/>
                    </a:schemeClr>
                  </a:solidFill>
                  <a:latin typeface="Times New Roman" panose="02020603050405020304" pitchFamily="18" charset="0"/>
                  <a:cs typeface="Mangal" pitchFamily="2" charset="0"/>
                </a:rPr>
                <a:t>1</a:t>
              </a:r>
              <a:endParaRPr lang="en-US" altLang="zh-CN" sz="3200" dirty="0">
                <a:solidFill>
                  <a:schemeClr val="tx1">
                    <a:lumMod val="85000"/>
                    <a:lumOff val="15000"/>
                  </a:schemeClr>
                </a:solidFill>
              </a:endParaRPr>
            </a:p>
          </p:txBody>
        </p:sp>
        <p:sp>
          <p:nvSpPr>
            <p:cNvPr id="105" name="矩形 104"/>
            <p:cNvSpPr/>
            <p:nvPr/>
          </p:nvSpPr>
          <p:spPr>
            <a:xfrm>
              <a:off x="5502156" y="2352488"/>
              <a:ext cx="557114" cy="71346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04" name="矩形 103"/>
            <p:cNvSpPr/>
            <p:nvPr/>
          </p:nvSpPr>
          <p:spPr>
            <a:xfrm>
              <a:off x="5418904" y="2169846"/>
              <a:ext cx="533909" cy="707886"/>
            </a:xfrm>
            <a:prstGeom prst="rect">
              <a:avLst/>
            </a:prstGeom>
          </p:spPr>
          <p:txBody>
            <a:bodyPr wrap="square">
              <a:spAutoFit/>
            </a:bodyPr>
            <a:lstStyle/>
            <a:p>
              <a:pPr algn="just"/>
              <a:r>
                <a:rPr lang="en-US" altLang="zh-CN" sz="4000" dirty="0">
                  <a:solidFill>
                    <a:schemeClr val="tx1">
                      <a:lumMod val="85000"/>
                      <a:lumOff val="15000"/>
                    </a:schemeClr>
                  </a:solidFill>
                  <a:latin typeface="Times New Roman" panose="02020603050405020304" pitchFamily="18" charset="0"/>
                  <a:cs typeface="Mangal" pitchFamily="2" charset="0"/>
                </a:rPr>
                <a:t>…</a:t>
              </a:r>
              <a:endParaRPr lang="en-US" altLang="zh-CN" sz="4000" dirty="0">
                <a:solidFill>
                  <a:schemeClr val="tx1">
                    <a:lumMod val="85000"/>
                    <a:lumOff val="15000"/>
                  </a:schemeClr>
                </a:solidFill>
              </a:endParaRPr>
            </a:p>
          </p:txBody>
        </p:sp>
        <p:cxnSp>
          <p:nvCxnSpPr>
            <p:cNvPr id="116" name="直接箭头连接符 115"/>
            <p:cNvCxnSpPr/>
            <p:nvPr/>
          </p:nvCxnSpPr>
          <p:spPr>
            <a:xfrm>
              <a:off x="3389089" y="2684255"/>
              <a:ext cx="29229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17" name="组合 116"/>
            <p:cNvGrpSpPr/>
            <p:nvPr/>
          </p:nvGrpSpPr>
          <p:grpSpPr>
            <a:xfrm>
              <a:off x="3771159" y="2411953"/>
              <a:ext cx="1169458" cy="620976"/>
              <a:chOff x="2112125" y="2996555"/>
              <a:chExt cx="1938437" cy="1029300"/>
            </a:xfrm>
          </p:grpSpPr>
          <p:sp>
            <p:nvSpPr>
              <p:cNvPr id="118" name="矩形 117"/>
              <p:cNvSpPr/>
              <p:nvPr/>
            </p:nvSpPr>
            <p:spPr>
              <a:xfrm>
                <a:off x="2112125" y="2996555"/>
                <a:ext cx="1938437" cy="10293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cxnSp>
            <p:nvCxnSpPr>
              <p:cNvPr id="119" name="直接连接符 118"/>
              <p:cNvCxnSpPr/>
              <p:nvPr/>
            </p:nvCxnSpPr>
            <p:spPr>
              <a:xfrm flipH="1">
                <a:off x="3095705" y="3181929"/>
                <a:ext cx="1" cy="658553"/>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23" name="直接箭头连接符 122"/>
            <p:cNvCxnSpPr/>
            <p:nvPr/>
          </p:nvCxnSpPr>
          <p:spPr>
            <a:xfrm>
              <a:off x="5046439" y="2682460"/>
              <a:ext cx="29229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24" name="组合 123"/>
            <p:cNvGrpSpPr/>
            <p:nvPr/>
          </p:nvGrpSpPr>
          <p:grpSpPr>
            <a:xfrm>
              <a:off x="6510984" y="2444980"/>
              <a:ext cx="1169458" cy="620976"/>
              <a:chOff x="2112125" y="2996555"/>
              <a:chExt cx="1938437" cy="1029300"/>
            </a:xfrm>
          </p:grpSpPr>
          <p:sp>
            <p:nvSpPr>
              <p:cNvPr id="125" name="矩形 124"/>
              <p:cNvSpPr/>
              <p:nvPr/>
            </p:nvSpPr>
            <p:spPr>
              <a:xfrm>
                <a:off x="2112125" y="2996555"/>
                <a:ext cx="1938437" cy="10293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cxnSp>
            <p:nvCxnSpPr>
              <p:cNvPr id="126" name="直接连接符 125"/>
              <p:cNvCxnSpPr/>
              <p:nvPr/>
            </p:nvCxnSpPr>
            <p:spPr>
              <a:xfrm flipH="1">
                <a:off x="3095705" y="3181929"/>
                <a:ext cx="1" cy="658553"/>
              </a:xfrm>
              <a:prstGeom prst="line">
                <a:avLst/>
              </a:prstGeom>
            </p:spPr>
            <p:style>
              <a:lnRef idx="1">
                <a:schemeClr val="accent1"/>
              </a:lnRef>
              <a:fillRef idx="0">
                <a:schemeClr val="accent1"/>
              </a:fillRef>
              <a:effectRef idx="0">
                <a:schemeClr val="accent1"/>
              </a:effectRef>
              <a:fontRef idx="minor">
                <a:schemeClr val="tx1"/>
              </a:fontRef>
            </p:style>
          </p:cxnSp>
        </p:grpSp>
        <p:sp>
          <p:nvSpPr>
            <p:cNvPr id="115" name="矩形 114"/>
            <p:cNvSpPr/>
            <p:nvPr/>
          </p:nvSpPr>
          <p:spPr>
            <a:xfrm>
              <a:off x="6500878" y="2254976"/>
              <a:ext cx="543739" cy="646331"/>
            </a:xfrm>
            <a:prstGeom prst="rect">
              <a:avLst/>
            </a:prstGeom>
          </p:spPr>
          <p:txBody>
            <a:bodyPr wrap="none">
              <a:spAutoFit/>
            </a:bodyPr>
            <a:lstStyle/>
            <a:p>
              <a:r>
                <a:rPr lang="en-US" altLang="zh-CN" sz="3600" dirty="0" err="1">
                  <a:solidFill>
                    <a:schemeClr val="tx1">
                      <a:lumMod val="85000"/>
                      <a:lumOff val="15000"/>
                    </a:schemeClr>
                  </a:solidFill>
                  <a:latin typeface="Times New Roman" panose="02020603050405020304" pitchFamily="18" charset="0"/>
                  <a:cs typeface="Mangal" pitchFamily="2" charset="0"/>
                </a:rPr>
                <a:t>e</a:t>
              </a:r>
              <a:r>
                <a:rPr lang="en-US" altLang="zh-CN" sz="3600" baseline="-25000" dirty="0" err="1">
                  <a:solidFill>
                    <a:schemeClr val="tx1">
                      <a:lumMod val="85000"/>
                      <a:lumOff val="15000"/>
                    </a:schemeClr>
                  </a:solidFill>
                  <a:latin typeface="Times New Roman" panose="02020603050405020304" pitchFamily="18" charset="0"/>
                  <a:cs typeface="Mangal" pitchFamily="2" charset="0"/>
                </a:rPr>
                <a:t>n</a:t>
              </a:r>
              <a:endParaRPr lang="zh-CN" altLang="en-US" sz="3600" dirty="0">
                <a:solidFill>
                  <a:schemeClr val="tx1">
                    <a:lumMod val="85000"/>
                    <a:lumOff val="15000"/>
                  </a:schemeClr>
                </a:solidFill>
              </a:endParaRPr>
            </a:p>
          </p:txBody>
        </p:sp>
        <p:cxnSp>
          <p:nvCxnSpPr>
            <p:cNvPr id="128" name="直接箭头连接符 127"/>
            <p:cNvCxnSpPr/>
            <p:nvPr/>
          </p:nvCxnSpPr>
          <p:spPr>
            <a:xfrm>
              <a:off x="6146083" y="2669345"/>
              <a:ext cx="29229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7" name="矩形 126"/>
            <p:cNvSpPr/>
            <p:nvPr/>
          </p:nvSpPr>
          <p:spPr>
            <a:xfrm>
              <a:off x="2278225" y="3144765"/>
              <a:ext cx="877163" cy="369332"/>
            </a:xfrm>
            <a:prstGeom prst="rect">
              <a:avLst/>
            </a:prstGeom>
          </p:spPr>
          <p:txBody>
            <a:bodyPr wrap="none">
              <a:spAutoFit/>
            </a:bodyPr>
            <a:lstStyle/>
            <a:p>
              <a:pPr algn="just"/>
              <a:r>
                <a:rPr lang="zh-CN" altLang="en-US" dirty="0">
                  <a:solidFill>
                    <a:schemeClr val="tx1">
                      <a:lumMod val="85000"/>
                      <a:lumOff val="15000"/>
                    </a:schemeClr>
                  </a:solidFill>
                  <a:latin typeface="Times New Roman" panose="02020603050405020304" pitchFamily="18" charset="0"/>
                  <a:cs typeface="Mangal" pitchFamily="2" charset="0"/>
                </a:rPr>
                <a:t>头结点</a:t>
              </a:r>
              <a:endParaRPr lang="zh-CN" altLang="en-US" dirty="0">
                <a:solidFill>
                  <a:schemeClr val="tx1">
                    <a:lumMod val="85000"/>
                    <a:lumOff val="15000"/>
                  </a:schemeClr>
                </a:solidFill>
              </a:endParaRPr>
            </a:p>
          </p:txBody>
        </p:sp>
        <p:cxnSp>
          <p:nvCxnSpPr>
            <p:cNvPr id="208902" name="直接箭头连接符 208901"/>
            <p:cNvCxnSpPr/>
            <p:nvPr/>
          </p:nvCxnSpPr>
          <p:spPr>
            <a:xfrm>
              <a:off x="2355877" y="2057400"/>
              <a:ext cx="0" cy="438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8904" name="直接连接符 208903"/>
            <p:cNvCxnSpPr/>
            <p:nvPr/>
          </p:nvCxnSpPr>
          <p:spPr>
            <a:xfrm>
              <a:off x="2355877" y="2057400"/>
              <a:ext cx="501015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8909" name="直接连接符 208908"/>
            <p:cNvCxnSpPr/>
            <p:nvPr/>
          </p:nvCxnSpPr>
          <p:spPr>
            <a:xfrm>
              <a:off x="7366027" y="2057400"/>
              <a:ext cx="0" cy="4381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08918" name="组合 208917"/>
          <p:cNvGrpSpPr/>
          <p:nvPr/>
        </p:nvGrpSpPr>
        <p:grpSpPr>
          <a:xfrm>
            <a:off x="8421941" y="2286299"/>
            <a:ext cx="2676567" cy="1444784"/>
            <a:chOff x="8421941" y="2286299"/>
            <a:chExt cx="2676567" cy="1444784"/>
          </a:xfrm>
        </p:grpSpPr>
        <p:sp>
          <p:nvSpPr>
            <p:cNvPr id="129" name="矩形 128"/>
            <p:cNvSpPr/>
            <p:nvPr/>
          </p:nvSpPr>
          <p:spPr>
            <a:xfrm>
              <a:off x="8421941" y="2444980"/>
              <a:ext cx="879349" cy="80929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30" name="文本框 129"/>
            <p:cNvSpPr txBox="1"/>
            <p:nvPr/>
          </p:nvSpPr>
          <p:spPr>
            <a:xfrm>
              <a:off x="8447026" y="2593383"/>
              <a:ext cx="863219" cy="800219"/>
            </a:xfrm>
            <a:prstGeom prst="rect">
              <a:avLst/>
            </a:prstGeom>
            <a:noFill/>
          </p:spPr>
          <p:txBody>
            <a:bodyPr wrap="square" rtlCol="0">
              <a:spAutoFit/>
            </a:bodyPr>
            <a:lstStyle/>
            <a:p>
              <a:r>
                <a:rPr lang="en-US" altLang="zh-CN" sz="2800" dirty="0">
                  <a:solidFill>
                    <a:schemeClr val="tx1">
                      <a:lumMod val="85000"/>
                      <a:lumOff val="15000"/>
                    </a:schemeClr>
                  </a:solidFill>
                  <a:latin typeface="Times New Roman" panose="02020603050405020304" pitchFamily="18" charset="0"/>
                  <a:cs typeface="Times New Roman" panose="02020603050405020304" pitchFamily="18" charset="0"/>
                </a:rPr>
                <a:t>head</a:t>
              </a:r>
              <a:endParaRPr lang="en-US" altLang="zh-CN" sz="2800" dirty="0">
                <a:solidFill>
                  <a:schemeClr val="tx1">
                    <a:lumMod val="85000"/>
                    <a:lumOff val="15000"/>
                  </a:schemeClr>
                </a:solidFill>
                <a:latin typeface="Times New Roman" panose="02020603050405020304" pitchFamily="18" charset="0"/>
                <a:cs typeface="Times New Roman" panose="02020603050405020304" pitchFamily="18" charset="0"/>
              </a:endParaRPr>
            </a:p>
            <a:p>
              <a:endParaRPr lang="zh-CN" altLang="en-US" dirty="0">
                <a:solidFill>
                  <a:schemeClr val="tx1">
                    <a:lumMod val="85000"/>
                    <a:lumOff val="15000"/>
                  </a:schemeClr>
                </a:solidFill>
              </a:endParaRPr>
            </a:p>
          </p:txBody>
        </p:sp>
        <p:grpSp>
          <p:nvGrpSpPr>
            <p:cNvPr id="131" name="组合 130"/>
            <p:cNvGrpSpPr/>
            <p:nvPr/>
          </p:nvGrpSpPr>
          <p:grpSpPr>
            <a:xfrm>
              <a:off x="9929050" y="2593383"/>
              <a:ext cx="1169458" cy="620976"/>
              <a:chOff x="2112125" y="2996555"/>
              <a:chExt cx="1938437" cy="1029300"/>
            </a:xfrm>
          </p:grpSpPr>
          <p:sp>
            <p:nvSpPr>
              <p:cNvPr id="132" name="矩形 131"/>
              <p:cNvSpPr/>
              <p:nvPr/>
            </p:nvSpPr>
            <p:spPr>
              <a:xfrm>
                <a:off x="2112125" y="2996555"/>
                <a:ext cx="1938437" cy="10293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cxnSp>
            <p:nvCxnSpPr>
              <p:cNvPr id="133" name="直接连接符 132"/>
              <p:cNvCxnSpPr/>
              <p:nvPr/>
            </p:nvCxnSpPr>
            <p:spPr>
              <a:xfrm flipH="1">
                <a:off x="3095705" y="3181929"/>
                <a:ext cx="1" cy="658553"/>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134" name="直接箭头连接符 133"/>
            <p:cNvCxnSpPr/>
            <p:nvPr/>
          </p:nvCxnSpPr>
          <p:spPr>
            <a:xfrm>
              <a:off x="9482527" y="2855043"/>
              <a:ext cx="29229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直接箭头连接符 148"/>
            <p:cNvCxnSpPr/>
            <p:nvPr/>
          </p:nvCxnSpPr>
          <p:spPr>
            <a:xfrm>
              <a:off x="10210574" y="2286299"/>
              <a:ext cx="0" cy="43815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10210574" y="2286299"/>
              <a:ext cx="62373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1" name="直接连接符 150"/>
            <p:cNvCxnSpPr/>
            <p:nvPr/>
          </p:nvCxnSpPr>
          <p:spPr>
            <a:xfrm>
              <a:off x="10831801" y="2286299"/>
              <a:ext cx="0" cy="4381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6" name="矩形 155"/>
            <p:cNvSpPr/>
            <p:nvPr/>
          </p:nvSpPr>
          <p:spPr>
            <a:xfrm>
              <a:off x="10083860" y="3361751"/>
              <a:ext cx="877163" cy="369332"/>
            </a:xfrm>
            <a:prstGeom prst="rect">
              <a:avLst/>
            </a:prstGeom>
          </p:spPr>
          <p:txBody>
            <a:bodyPr wrap="none">
              <a:spAutoFit/>
            </a:bodyPr>
            <a:lstStyle/>
            <a:p>
              <a:pPr algn="just"/>
              <a:r>
                <a:rPr lang="zh-CN" altLang="en-US" dirty="0">
                  <a:solidFill>
                    <a:schemeClr val="tx1">
                      <a:lumMod val="85000"/>
                      <a:lumOff val="15000"/>
                    </a:schemeClr>
                  </a:solidFill>
                  <a:latin typeface="Times New Roman" panose="02020603050405020304" pitchFamily="18" charset="0"/>
                  <a:cs typeface="Mangal" pitchFamily="2" charset="0"/>
                </a:rPr>
                <a:t>头结点</a:t>
              </a:r>
              <a:endParaRPr lang="zh-CN" altLang="en-US" dirty="0">
                <a:solidFill>
                  <a:schemeClr val="tx1">
                    <a:lumMod val="85000"/>
                    <a:lumOff val="15000"/>
                  </a:schemeClr>
                </a:solidFill>
              </a:endParaRPr>
            </a:p>
          </p:txBody>
        </p:sp>
      </p:grpSp>
      <p:sp>
        <p:nvSpPr>
          <p:cNvPr id="208914" name="矩形 208913"/>
          <p:cNvSpPr/>
          <p:nvPr/>
        </p:nvSpPr>
        <p:spPr>
          <a:xfrm>
            <a:off x="2218273" y="4273034"/>
            <a:ext cx="3345788" cy="369332"/>
          </a:xfrm>
          <a:prstGeom prst="rect">
            <a:avLst/>
          </a:prstGeom>
        </p:spPr>
        <p:txBody>
          <a:bodyPr wrap="none">
            <a:spAutoFit/>
          </a:bodyPr>
          <a:lstStyle/>
          <a:p>
            <a:r>
              <a:rPr lang="zh-CN" altLang="en-US" dirty="0">
                <a:solidFill>
                  <a:schemeClr val="tx1">
                    <a:lumMod val="85000"/>
                    <a:lumOff val="15000"/>
                  </a:schemeClr>
                </a:solidFill>
                <a:latin typeface="Times New Roman" panose="02020603050405020304" pitchFamily="18" charset="0"/>
                <a:cs typeface="Mangal" pitchFamily="2" charset="0"/>
              </a:rPr>
              <a:t>（</a:t>
            </a:r>
            <a:r>
              <a:rPr lang="en-US" altLang="zh-CN" dirty="0">
                <a:solidFill>
                  <a:schemeClr val="tx1">
                    <a:lumMod val="85000"/>
                    <a:lumOff val="15000"/>
                  </a:schemeClr>
                </a:solidFill>
                <a:latin typeface="Times New Roman" panose="02020603050405020304" pitchFamily="18" charset="0"/>
                <a:cs typeface="Mangal" pitchFamily="2" charset="0"/>
              </a:rPr>
              <a:t>a</a:t>
            </a:r>
            <a:r>
              <a:rPr lang="zh-CN" altLang="en-US" dirty="0">
                <a:solidFill>
                  <a:schemeClr val="tx1">
                    <a:lumMod val="85000"/>
                    <a:lumOff val="15000"/>
                  </a:schemeClr>
                </a:solidFill>
                <a:latin typeface="Times New Roman" panose="02020603050405020304" pitchFamily="18" charset="0"/>
                <a:cs typeface="Mangal" pitchFamily="2" charset="0"/>
              </a:rPr>
              <a:t>）带头结点的非空循环链表 </a:t>
            </a:r>
            <a:endParaRPr lang="zh-CN" altLang="en-US" dirty="0">
              <a:solidFill>
                <a:schemeClr val="tx1">
                  <a:lumMod val="85000"/>
                  <a:lumOff val="15000"/>
                </a:schemeClr>
              </a:solidFill>
            </a:endParaRPr>
          </a:p>
        </p:txBody>
      </p:sp>
      <p:sp>
        <p:nvSpPr>
          <p:cNvPr id="208916" name="矩形 208915"/>
          <p:cNvSpPr/>
          <p:nvPr/>
        </p:nvSpPr>
        <p:spPr>
          <a:xfrm>
            <a:off x="8093640" y="4273034"/>
            <a:ext cx="3070071" cy="369332"/>
          </a:xfrm>
          <a:prstGeom prst="rect">
            <a:avLst/>
          </a:prstGeom>
        </p:spPr>
        <p:txBody>
          <a:bodyPr wrap="none">
            <a:spAutoFit/>
          </a:bodyPr>
          <a:lstStyle/>
          <a:p>
            <a:r>
              <a:rPr lang="zh-CN" altLang="en-US" dirty="0">
                <a:solidFill>
                  <a:schemeClr val="tx1">
                    <a:lumMod val="85000"/>
                    <a:lumOff val="15000"/>
                  </a:schemeClr>
                </a:solidFill>
                <a:latin typeface="Times New Roman" panose="02020603050405020304" pitchFamily="18" charset="0"/>
                <a:cs typeface="Mangal" pitchFamily="2" charset="0"/>
              </a:rPr>
              <a:t>（</a:t>
            </a:r>
            <a:r>
              <a:rPr lang="en-US" altLang="zh-CN" dirty="0">
                <a:solidFill>
                  <a:schemeClr val="tx1">
                    <a:lumMod val="85000"/>
                    <a:lumOff val="15000"/>
                  </a:schemeClr>
                </a:solidFill>
                <a:latin typeface="Times New Roman" panose="02020603050405020304" pitchFamily="18" charset="0"/>
                <a:cs typeface="Mangal" pitchFamily="2" charset="0"/>
              </a:rPr>
              <a:t>b</a:t>
            </a:r>
            <a:r>
              <a:rPr lang="zh-CN" altLang="en-US" dirty="0">
                <a:solidFill>
                  <a:schemeClr val="tx1">
                    <a:lumMod val="85000"/>
                    <a:lumOff val="15000"/>
                  </a:schemeClr>
                </a:solidFill>
                <a:latin typeface="Times New Roman" panose="02020603050405020304" pitchFamily="18" charset="0"/>
                <a:cs typeface="Mangal" pitchFamily="2" charset="0"/>
              </a:rPr>
              <a:t>）带头结点的空循环链表</a:t>
            </a:r>
            <a:endParaRPr lang="zh-CN" altLang="en-US" dirty="0">
              <a:solidFill>
                <a:schemeClr val="tx1">
                  <a:lumMod val="85000"/>
                  <a:lumOff val="15000"/>
                </a:schemeClr>
              </a:solidFill>
            </a:endParaRPr>
          </a:p>
        </p:txBody>
      </p:sp>
      <p:grpSp>
        <p:nvGrpSpPr>
          <p:cNvPr id="63" name="组合 62"/>
          <p:cNvGrpSpPr/>
          <p:nvPr/>
        </p:nvGrpSpPr>
        <p:grpSpPr>
          <a:xfrm>
            <a:off x="549001" y="555626"/>
            <a:ext cx="5276787" cy="876848"/>
            <a:chOff x="326687" y="247818"/>
            <a:chExt cx="6568026" cy="725466"/>
          </a:xfrm>
        </p:grpSpPr>
        <p:sp>
          <p:nvSpPr>
            <p:cNvPr id="64" name="文本框 63"/>
            <p:cNvSpPr txBox="1"/>
            <p:nvPr/>
          </p:nvSpPr>
          <p:spPr bwMode="auto">
            <a:xfrm>
              <a:off x="1834561" y="398033"/>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循环链表</a:t>
              </a:r>
              <a:endParaRPr lang="zh-CN" altLang="en-US" sz="2400" kern="0" dirty="0">
                <a:solidFill>
                  <a:srgbClr val="0070C0"/>
                </a:solidFill>
                <a:latin typeface="+mn-ea"/>
              </a:endParaRPr>
            </a:p>
          </p:txBody>
        </p:sp>
        <p:grpSp>
          <p:nvGrpSpPr>
            <p:cNvPr id="65" name="组合 64"/>
            <p:cNvGrpSpPr/>
            <p:nvPr/>
          </p:nvGrpSpPr>
          <p:grpSpPr>
            <a:xfrm>
              <a:off x="326687" y="247818"/>
              <a:ext cx="4861582" cy="725466"/>
              <a:chOff x="326687" y="247818"/>
              <a:chExt cx="4861582" cy="725466"/>
            </a:xfrm>
          </p:grpSpPr>
          <p:grpSp>
            <p:nvGrpSpPr>
              <p:cNvPr id="66" name="组合 65"/>
              <p:cNvGrpSpPr/>
              <p:nvPr/>
            </p:nvGrpSpPr>
            <p:grpSpPr>
              <a:xfrm>
                <a:off x="349799" y="247818"/>
                <a:ext cx="4791980" cy="261575"/>
                <a:chOff x="349799" y="247818"/>
                <a:chExt cx="4791980" cy="261575"/>
              </a:xfrm>
            </p:grpSpPr>
            <p:cxnSp>
              <p:nvCxnSpPr>
                <p:cNvPr id="81" name="直接连接符 80"/>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85"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86"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67" name="组合 66"/>
              <p:cNvGrpSpPr/>
              <p:nvPr/>
            </p:nvGrpSpPr>
            <p:grpSpPr>
              <a:xfrm>
                <a:off x="349799" y="711709"/>
                <a:ext cx="4815092" cy="261575"/>
                <a:chOff x="358852" y="925118"/>
                <a:chExt cx="4815092" cy="261575"/>
              </a:xfrm>
            </p:grpSpPr>
            <p:cxnSp>
              <p:nvCxnSpPr>
                <p:cNvPr id="74" name="直接连接符 73"/>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9"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80"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68" name="组合 67"/>
              <p:cNvGrpSpPr/>
              <p:nvPr/>
            </p:nvGrpSpPr>
            <p:grpSpPr>
              <a:xfrm>
                <a:off x="5138963" y="489126"/>
                <a:ext cx="49306" cy="329693"/>
                <a:chOff x="5138963" y="489126"/>
                <a:chExt cx="49306" cy="329693"/>
              </a:xfrm>
            </p:grpSpPr>
            <p:sp>
              <p:nvSpPr>
                <p:cNvPr id="72" name="椭圆 71"/>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73" name="椭圆 72"/>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69" name="组合 68"/>
              <p:cNvGrpSpPr/>
              <p:nvPr/>
            </p:nvGrpSpPr>
            <p:grpSpPr>
              <a:xfrm>
                <a:off x="326687" y="399838"/>
                <a:ext cx="49306" cy="329693"/>
                <a:chOff x="5138963" y="489126"/>
                <a:chExt cx="49306" cy="329693"/>
              </a:xfrm>
            </p:grpSpPr>
            <p:sp>
              <p:nvSpPr>
                <p:cNvPr id="70" name="椭圆 6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71" name="椭圆 7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wipe(left)">
                                      <p:cBhvr>
                                        <p:cTn id="7" dur="500"/>
                                        <p:tgtEl>
                                          <p:spTgt spid="6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08917"/>
                                        </p:tgtEl>
                                        <p:attrNameLst>
                                          <p:attrName>style.visibility</p:attrName>
                                        </p:attrNameLst>
                                      </p:cBhvr>
                                      <p:to>
                                        <p:strVal val="visible"/>
                                      </p:to>
                                    </p:set>
                                    <p:animEffect transition="in" filter="fade">
                                      <p:cBhvr>
                                        <p:cTn id="11" dur="500"/>
                                        <p:tgtEl>
                                          <p:spTgt spid="208917"/>
                                        </p:tgtEl>
                                      </p:cBhvr>
                                    </p:animEffect>
                                  </p:childTnLst>
                                </p:cTn>
                              </p:par>
                            </p:childTnLst>
                          </p:cTn>
                        </p:par>
                        <p:par>
                          <p:cTn id="12" fill="hold">
                            <p:stCondLst>
                              <p:cond delay="1000"/>
                            </p:stCondLst>
                            <p:childTnLst>
                              <p:par>
                                <p:cTn id="13" presetID="16" presetClass="entr" presetSubtype="37" fill="hold" grpId="0" nodeType="afterEffect">
                                  <p:stCondLst>
                                    <p:cond delay="0"/>
                                  </p:stCondLst>
                                  <p:childTnLst>
                                    <p:set>
                                      <p:cBhvr>
                                        <p:cTn id="14" dur="1" fill="hold">
                                          <p:stCondLst>
                                            <p:cond delay="0"/>
                                          </p:stCondLst>
                                        </p:cTn>
                                        <p:tgtEl>
                                          <p:spTgt spid="208914"/>
                                        </p:tgtEl>
                                        <p:attrNameLst>
                                          <p:attrName>style.visibility</p:attrName>
                                        </p:attrNameLst>
                                      </p:cBhvr>
                                      <p:to>
                                        <p:strVal val="visible"/>
                                      </p:to>
                                    </p:set>
                                    <p:animEffect transition="in" filter="barn(outVertical)">
                                      <p:cBhvr>
                                        <p:cTn id="15" dur="500"/>
                                        <p:tgtEl>
                                          <p:spTgt spid="208914"/>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08918"/>
                                        </p:tgtEl>
                                        <p:attrNameLst>
                                          <p:attrName>style.visibility</p:attrName>
                                        </p:attrNameLst>
                                      </p:cBhvr>
                                      <p:to>
                                        <p:strVal val="visible"/>
                                      </p:to>
                                    </p:set>
                                    <p:animEffect transition="in" filter="fade">
                                      <p:cBhvr>
                                        <p:cTn id="19" dur="500"/>
                                        <p:tgtEl>
                                          <p:spTgt spid="208918"/>
                                        </p:tgtEl>
                                      </p:cBhvr>
                                    </p:animEffect>
                                  </p:childTnLst>
                                </p:cTn>
                              </p:par>
                            </p:childTnLst>
                          </p:cTn>
                        </p:par>
                        <p:par>
                          <p:cTn id="20" fill="hold">
                            <p:stCondLst>
                              <p:cond delay="2000"/>
                            </p:stCondLst>
                            <p:childTnLst>
                              <p:par>
                                <p:cTn id="21" presetID="16" presetClass="entr" presetSubtype="37" fill="hold" grpId="0" nodeType="afterEffect">
                                  <p:stCondLst>
                                    <p:cond delay="0"/>
                                  </p:stCondLst>
                                  <p:childTnLst>
                                    <p:set>
                                      <p:cBhvr>
                                        <p:cTn id="22" dur="1" fill="hold">
                                          <p:stCondLst>
                                            <p:cond delay="0"/>
                                          </p:stCondLst>
                                        </p:cTn>
                                        <p:tgtEl>
                                          <p:spTgt spid="208916"/>
                                        </p:tgtEl>
                                        <p:attrNameLst>
                                          <p:attrName>style.visibility</p:attrName>
                                        </p:attrNameLst>
                                      </p:cBhvr>
                                      <p:to>
                                        <p:strVal val="visible"/>
                                      </p:to>
                                    </p:set>
                                    <p:animEffect transition="in" filter="barn(outVertical)">
                                      <p:cBhvr>
                                        <p:cTn id="23" dur="500"/>
                                        <p:tgtEl>
                                          <p:spTgt spid="2089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8914" grpId="0"/>
      <p:bldP spid="208916"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984854" y="2350624"/>
            <a:ext cx="5040492" cy="2862322"/>
          </a:xfrm>
          <a:prstGeom prst="rect">
            <a:avLst/>
          </a:prstGeom>
        </p:spPr>
        <p:txBody>
          <a:bodyPr wrap="square">
            <a:spAutoFit/>
          </a:bodyPr>
          <a:lstStyle/>
          <a:p>
            <a:pPr>
              <a:lnSpc>
                <a:spcPct val="150000"/>
              </a:lnSpc>
            </a:pPr>
            <a:r>
              <a:rPr lang="zh-CN" altLang="en-US" sz="2400" dirty="0">
                <a:solidFill>
                  <a:schemeClr val="tx1">
                    <a:lumMod val="85000"/>
                    <a:lumOff val="15000"/>
                  </a:schemeClr>
                </a:solidFill>
                <a:latin typeface="+mn-ea"/>
              </a:rPr>
              <a:t>由于在循环链表中设置了一个头结点，因此，在任何情况下，循环链表中至少有一个结点存在，从而使空表与非空表的运算统一，程序简洁，并能提高程序的运行速度。</a:t>
            </a:r>
            <a:endParaRPr lang="zh-CN" altLang="en-US" sz="2400" dirty="0">
              <a:solidFill>
                <a:schemeClr val="tx1">
                  <a:lumMod val="85000"/>
                  <a:lumOff val="15000"/>
                </a:schemeClr>
              </a:solidFill>
              <a:latin typeface="+mn-ea"/>
            </a:endParaRPr>
          </a:p>
        </p:txBody>
      </p:sp>
      <p:grpSp>
        <p:nvGrpSpPr>
          <p:cNvPr id="44" name="组合 43"/>
          <p:cNvGrpSpPr/>
          <p:nvPr/>
        </p:nvGrpSpPr>
        <p:grpSpPr>
          <a:xfrm>
            <a:off x="6472202" y="1846396"/>
            <a:ext cx="4626578" cy="3760320"/>
            <a:chOff x="6929120" y="2200155"/>
            <a:chExt cx="4302259" cy="3459162"/>
          </a:xfrm>
        </p:grpSpPr>
        <p:sp>
          <p:nvSpPr>
            <p:cNvPr id="48" name="Rectangle 3"/>
            <p:cNvSpPr txBox="1">
              <a:spLocks noChangeArrowheads="1"/>
            </p:cNvSpPr>
            <p:nvPr/>
          </p:nvSpPr>
          <p:spPr>
            <a:xfrm>
              <a:off x="7266503" y="2219618"/>
              <a:ext cx="3752850" cy="332100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2200" dirty="0">
                  <a:latin typeface="Times New Roman" panose="02020603050405020304" pitchFamily="18" charset="0"/>
                  <a:cs typeface="Times New Roman" panose="02020603050405020304" pitchFamily="18" charset="0"/>
                </a:rPr>
                <a:t>下表列出了循环链表和单向链表的几个操作代码的对比。</a:t>
              </a:r>
              <a:r>
                <a:rPr lang="zh-CN" altLang="en-US" sz="2200" dirty="0">
                  <a:solidFill>
                    <a:srgbClr val="FF0000"/>
                  </a:solidFill>
                  <a:latin typeface="Times New Roman" panose="02020603050405020304" pitchFamily="18" charset="0"/>
                  <a:cs typeface="Times New Roman" panose="02020603050405020304" pitchFamily="18" charset="0"/>
                </a:rPr>
                <a:t>两种链表结构主要的不同</a:t>
              </a:r>
              <a:r>
                <a:rPr lang="zh-CN" altLang="en-US" sz="2200" dirty="0">
                  <a:latin typeface="Times New Roman" panose="02020603050405020304" pitchFamily="18" charset="0"/>
                  <a:cs typeface="Times New Roman" panose="02020603050405020304" pitchFamily="18" charset="0"/>
                </a:rPr>
                <a:t>是，在循环链表的结构中，空表的条件是</a:t>
              </a:r>
              <a:r>
                <a:rPr lang="en-US" altLang="zh-CN" sz="2200" dirty="0">
                  <a:latin typeface="Times New Roman" panose="02020603050405020304" pitchFamily="18" charset="0"/>
                  <a:cs typeface="Times New Roman" panose="02020603050405020304" pitchFamily="18" charset="0"/>
                </a:rPr>
                <a:t>head-&gt;next==head</a:t>
              </a:r>
              <a:r>
                <a:rPr lang="zh-CN" altLang="en-US" sz="2200" dirty="0">
                  <a:latin typeface="Times New Roman" panose="02020603050405020304" pitchFamily="18" charset="0"/>
                  <a:cs typeface="Times New Roman" panose="02020603050405020304" pitchFamily="18" charset="0"/>
                </a:rPr>
                <a:t>；而在单向链表结构中，空表的条件是</a:t>
              </a:r>
              <a:r>
                <a:rPr lang="en-US" altLang="zh-CN" sz="2200" dirty="0">
                  <a:latin typeface="Times New Roman" panose="02020603050405020304" pitchFamily="18" charset="0"/>
                  <a:cs typeface="Times New Roman" panose="02020603050405020304" pitchFamily="18" charset="0"/>
                </a:rPr>
                <a:t>head-&gt;next==NULL</a:t>
              </a:r>
              <a:r>
                <a:rPr lang="zh-CN" altLang="en-US" sz="2200" dirty="0">
                  <a:latin typeface="Times New Roman" panose="02020603050405020304" pitchFamily="18" charset="0"/>
                  <a:cs typeface="Times New Roman" panose="02020603050405020304" pitchFamily="18" charset="0"/>
                </a:rPr>
                <a:t>。</a:t>
              </a:r>
              <a:endParaRPr lang="zh-CN" altLang="en-US" sz="2200" dirty="0">
                <a:latin typeface="Times New Roman" panose="02020603050405020304" pitchFamily="18" charset="0"/>
                <a:cs typeface="Times New Roman" panose="02020603050405020304" pitchFamily="18" charset="0"/>
              </a:endParaRPr>
            </a:p>
          </p:txBody>
        </p:sp>
        <p:grpSp>
          <p:nvGrpSpPr>
            <p:cNvPr id="49" name="组合 48"/>
            <p:cNvGrpSpPr/>
            <p:nvPr/>
          </p:nvGrpSpPr>
          <p:grpSpPr>
            <a:xfrm rot="16200000">
              <a:off x="7350669" y="1778606"/>
              <a:ext cx="3459162" cy="4302259"/>
              <a:chOff x="1280369" y="2576747"/>
              <a:chExt cx="2118361" cy="2634666"/>
            </a:xfrm>
            <a:solidFill>
              <a:srgbClr val="0070C0"/>
            </a:solidFill>
          </p:grpSpPr>
          <p:sp>
            <p:nvSpPr>
              <p:cNvPr id="50" name="任意多边形: 形状 49"/>
              <p:cNvSpPr/>
              <p:nvPr/>
            </p:nvSpPr>
            <p:spPr>
              <a:xfrm>
                <a:off x="1280369" y="2576747"/>
                <a:ext cx="2118361" cy="2627523"/>
              </a:xfrm>
              <a:custGeom>
                <a:avLst/>
                <a:gdLst>
                  <a:gd name="connsiteX0" fmla="*/ 332541 w 3112654"/>
                  <a:gd name="connsiteY0" fmla="*/ 70245 h 3860800"/>
                  <a:gd name="connsiteX1" fmla="*/ 56633 w 3112654"/>
                  <a:gd name="connsiteY1" fmla="*/ 346153 h 3860800"/>
                  <a:gd name="connsiteX2" fmla="*/ 56633 w 3112654"/>
                  <a:gd name="connsiteY2" fmla="*/ 3519097 h 3860800"/>
                  <a:gd name="connsiteX3" fmla="*/ 328091 w 3112654"/>
                  <a:gd name="connsiteY3" fmla="*/ 3790555 h 3860800"/>
                  <a:gd name="connsiteX4" fmla="*/ 2503301 w 3112654"/>
                  <a:gd name="connsiteY4" fmla="*/ 3790555 h 3860800"/>
                  <a:gd name="connsiteX5" fmla="*/ 2569970 w 3112654"/>
                  <a:gd name="connsiteY5" fmla="*/ 3723887 h 3860800"/>
                  <a:gd name="connsiteX6" fmla="*/ 2771447 w 3112654"/>
                  <a:gd name="connsiteY6" fmla="*/ 3723887 h 3860800"/>
                  <a:gd name="connsiteX7" fmla="*/ 2976475 w 3112654"/>
                  <a:gd name="connsiteY7" fmla="*/ 3518858 h 3860800"/>
                  <a:gd name="connsiteX8" fmla="*/ 2976475 w 3112654"/>
                  <a:gd name="connsiteY8" fmla="*/ 3328794 h 3860800"/>
                  <a:gd name="connsiteX9" fmla="*/ 3056021 w 3112654"/>
                  <a:gd name="connsiteY9" fmla="*/ 3249248 h 3860800"/>
                  <a:gd name="connsiteX10" fmla="*/ 3056021 w 3112654"/>
                  <a:gd name="connsiteY10" fmla="*/ 346153 h 3860800"/>
                  <a:gd name="connsiteX11" fmla="*/ 2780113 w 3112654"/>
                  <a:gd name="connsiteY11" fmla="*/ 70245 h 3860800"/>
                  <a:gd name="connsiteX12" fmla="*/ 286327 w 3112654"/>
                  <a:gd name="connsiteY12" fmla="*/ 0 h 3860800"/>
                  <a:gd name="connsiteX13" fmla="*/ 2826327 w 3112654"/>
                  <a:gd name="connsiteY13" fmla="*/ 0 h 3860800"/>
                  <a:gd name="connsiteX14" fmla="*/ 3112654 w 3112654"/>
                  <a:gd name="connsiteY14" fmla="*/ 286327 h 3860800"/>
                  <a:gd name="connsiteX15" fmla="*/ 3112654 w 3112654"/>
                  <a:gd name="connsiteY15" fmla="*/ 3299051 h 3860800"/>
                  <a:gd name="connsiteX16" fmla="*/ 3030104 w 3112654"/>
                  <a:gd name="connsiteY16" fmla="*/ 3381601 h 3860800"/>
                  <a:gd name="connsiteX17" fmla="*/ 3030104 w 3112654"/>
                  <a:gd name="connsiteY17" fmla="*/ 3578843 h 3860800"/>
                  <a:gd name="connsiteX18" fmla="*/ 2817333 w 3112654"/>
                  <a:gd name="connsiteY18" fmla="*/ 3791614 h 3860800"/>
                  <a:gd name="connsiteX19" fmla="*/ 2608248 w 3112654"/>
                  <a:gd name="connsiteY19" fmla="*/ 3791614 h 3860800"/>
                  <a:gd name="connsiteX20" fmla="*/ 2539062 w 3112654"/>
                  <a:gd name="connsiteY20" fmla="*/ 3860800 h 3860800"/>
                  <a:gd name="connsiteX21" fmla="*/ 281709 w 3112654"/>
                  <a:gd name="connsiteY21" fmla="*/ 3860800 h 3860800"/>
                  <a:gd name="connsiteX22" fmla="*/ 0 w 3112654"/>
                  <a:gd name="connsiteY22" fmla="*/ 3579091 h 3860800"/>
                  <a:gd name="connsiteX23" fmla="*/ 0 w 3112654"/>
                  <a:gd name="connsiteY23" fmla="*/ 286327 h 386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2654" h="3860800">
                    <a:moveTo>
                      <a:pt x="332541" y="70245"/>
                    </a:moveTo>
                    <a:lnTo>
                      <a:pt x="56633" y="346153"/>
                    </a:lnTo>
                    <a:lnTo>
                      <a:pt x="56633" y="3519097"/>
                    </a:lnTo>
                    <a:lnTo>
                      <a:pt x="328091" y="3790555"/>
                    </a:lnTo>
                    <a:lnTo>
                      <a:pt x="2503301" y="3790555"/>
                    </a:lnTo>
                    <a:lnTo>
                      <a:pt x="2569970" y="3723887"/>
                    </a:lnTo>
                    <a:lnTo>
                      <a:pt x="2771447" y="3723887"/>
                    </a:lnTo>
                    <a:lnTo>
                      <a:pt x="2976475" y="3518858"/>
                    </a:lnTo>
                    <a:lnTo>
                      <a:pt x="2976475" y="3328794"/>
                    </a:lnTo>
                    <a:lnTo>
                      <a:pt x="3056021" y="3249248"/>
                    </a:lnTo>
                    <a:lnTo>
                      <a:pt x="3056021" y="346153"/>
                    </a:lnTo>
                    <a:lnTo>
                      <a:pt x="2780113" y="70245"/>
                    </a:lnTo>
                    <a:close/>
                    <a:moveTo>
                      <a:pt x="286327" y="0"/>
                    </a:moveTo>
                    <a:lnTo>
                      <a:pt x="2826327" y="0"/>
                    </a:lnTo>
                    <a:lnTo>
                      <a:pt x="3112654" y="286327"/>
                    </a:lnTo>
                    <a:lnTo>
                      <a:pt x="3112654" y="3299051"/>
                    </a:lnTo>
                    <a:lnTo>
                      <a:pt x="3030104" y="3381601"/>
                    </a:lnTo>
                    <a:lnTo>
                      <a:pt x="3030104" y="3578843"/>
                    </a:lnTo>
                    <a:lnTo>
                      <a:pt x="2817333" y="3791614"/>
                    </a:lnTo>
                    <a:lnTo>
                      <a:pt x="2608248" y="3791614"/>
                    </a:lnTo>
                    <a:lnTo>
                      <a:pt x="2539062" y="3860800"/>
                    </a:lnTo>
                    <a:lnTo>
                      <a:pt x="281709" y="3860800"/>
                    </a:lnTo>
                    <a:lnTo>
                      <a:pt x="0" y="3579091"/>
                    </a:lnTo>
                    <a:lnTo>
                      <a:pt x="0" y="2863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1" name="任意多边形: 形状 50"/>
              <p:cNvSpPr/>
              <p:nvPr/>
            </p:nvSpPr>
            <p:spPr>
              <a:xfrm>
                <a:off x="3114675" y="4951727"/>
                <a:ext cx="274529" cy="259686"/>
              </a:xfrm>
              <a:custGeom>
                <a:avLst/>
                <a:gdLst>
                  <a:gd name="connsiteX0" fmla="*/ 46078 w 501232"/>
                  <a:gd name="connsiteY0" fmla="*/ 428413 h 474132"/>
                  <a:gd name="connsiteX1" fmla="*/ 278194 w 501232"/>
                  <a:gd name="connsiteY1" fmla="*/ 428413 h 474132"/>
                  <a:gd name="connsiteX2" fmla="*/ 278195 w 501232"/>
                  <a:gd name="connsiteY2" fmla="*/ 428413 h 474132"/>
                  <a:gd name="connsiteX3" fmla="*/ 343105 w 501232"/>
                  <a:gd name="connsiteY3" fmla="*/ 428413 h 474132"/>
                  <a:gd name="connsiteX4" fmla="*/ 297026 w 501232"/>
                  <a:gd name="connsiteY4" fmla="*/ 474132 h 474132"/>
                  <a:gd name="connsiteX5" fmla="*/ 243509 w 501232"/>
                  <a:gd name="connsiteY5" fmla="*/ 474132 h 474132"/>
                  <a:gd name="connsiteX6" fmla="*/ 243508 w 501232"/>
                  <a:gd name="connsiteY6" fmla="*/ 474132 h 474132"/>
                  <a:gd name="connsiteX7" fmla="*/ 0 w 501232"/>
                  <a:gd name="connsiteY7" fmla="*/ 474132 h 474132"/>
                  <a:gd name="connsiteX8" fmla="*/ 455512 w 501232"/>
                  <a:gd name="connsiteY8" fmla="*/ 252478 h 474132"/>
                  <a:gd name="connsiteX9" fmla="*/ 455512 w 501232"/>
                  <a:gd name="connsiteY9" fmla="*/ 316883 h 474132"/>
                  <a:gd name="connsiteX10" fmla="*/ 343105 w 501232"/>
                  <a:gd name="connsiteY10" fmla="*/ 428412 h 474132"/>
                  <a:gd name="connsiteX11" fmla="*/ 278194 w 501232"/>
                  <a:gd name="connsiteY11" fmla="*/ 428412 h 474132"/>
                  <a:gd name="connsiteX12" fmla="*/ 501232 w 501232"/>
                  <a:gd name="connsiteY12" fmla="*/ 0 h 474132"/>
                  <a:gd name="connsiteX13" fmla="*/ 501232 w 501232"/>
                  <a:gd name="connsiteY13" fmla="*/ 222758 h 474132"/>
                  <a:gd name="connsiteX14" fmla="*/ 501232 w 501232"/>
                  <a:gd name="connsiteY14" fmla="*/ 271521 h 474132"/>
                  <a:gd name="connsiteX15" fmla="*/ 455513 w 501232"/>
                  <a:gd name="connsiteY15" fmla="*/ 316883 h 474132"/>
                  <a:gd name="connsiteX16" fmla="*/ 455513 w 501232"/>
                  <a:gd name="connsiteY16" fmla="*/ 252478 h 474132"/>
                  <a:gd name="connsiteX17" fmla="*/ 455513 w 501232"/>
                  <a:gd name="connsiteY17" fmla="*/ 45363 h 47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232" h="474132">
                    <a:moveTo>
                      <a:pt x="46078" y="428413"/>
                    </a:moveTo>
                    <a:lnTo>
                      <a:pt x="278194" y="428413"/>
                    </a:lnTo>
                    <a:lnTo>
                      <a:pt x="278195" y="428413"/>
                    </a:lnTo>
                    <a:lnTo>
                      <a:pt x="343105" y="428413"/>
                    </a:lnTo>
                    <a:lnTo>
                      <a:pt x="297026" y="474132"/>
                    </a:lnTo>
                    <a:lnTo>
                      <a:pt x="243509" y="474132"/>
                    </a:lnTo>
                    <a:lnTo>
                      <a:pt x="243508" y="474132"/>
                    </a:lnTo>
                    <a:lnTo>
                      <a:pt x="0" y="474132"/>
                    </a:lnTo>
                    <a:close/>
                    <a:moveTo>
                      <a:pt x="455512" y="252478"/>
                    </a:moveTo>
                    <a:lnTo>
                      <a:pt x="455512" y="316883"/>
                    </a:lnTo>
                    <a:lnTo>
                      <a:pt x="343105" y="428412"/>
                    </a:lnTo>
                    <a:lnTo>
                      <a:pt x="278194" y="428412"/>
                    </a:lnTo>
                    <a:close/>
                    <a:moveTo>
                      <a:pt x="501232" y="0"/>
                    </a:moveTo>
                    <a:lnTo>
                      <a:pt x="501232" y="222758"/>
                    </a:lnTo>
                    <a:lnTo>
                      <a:pt x="501232" y="271521"/>
                    </a:lnTo>
                    <a:lnTo>
                      <a:pt x="455513" y="316883"/>
                    </a:lnTo>
                    <a:lnTo>
                      <a:pt x="455513" y="252478"/>
                    </a:lnTo>
                    <a:lnTo>
                      <a:pt x="455513" y="4536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42" name="组合 41"/>
          <p:cNvGrpSpPr/>
          <p:nvPr/>
        </p:nvGrpSpPr>
        <p:grpSpPr>
          <a:xfrm>
            <a:off x="549001" y="555626"/>
            <a:ext cx="5276787" cy="876848"/>
            <a:chOff x="326687" y="247818"/>
            <a:chExt cx="6568026" cy="725466"/>
          </a:xfrm>
        </p:grpSpPr>
        <p:sp>
          <p:nvSpPr>
            <p:cNvPr id="43" name="文本框 42"/>
            <p:cNvSpPr txBox="1"/>
            <p:nvPr/>
          </p:nvSpPr>
          <p:spPr bwMode="auto">
            <a:xfrm>
              <a:off x="1834561" y="398033"/>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循环链表</a:t>
              </a:r>
              <a:endParaRPr lang="zh-CN" altLang="en-US" sz="2400" kern="0" dirty="0">
                <a:solidFill>
                  <a:srgbClr val="0070C0"/>
                </a:solidFill>
                <a:latin typeface="+mn-ea"/>
              </a:endParaRPr>
            </a:p>
          </p:txBody>
        </p:sp>
        <p:grpSp>
          <p:nvGrpSpPr>
            <p:cNvPr id="45" name="组合 44"/>
            <p:cNvGrpSpPr/>
            <p:nvPr/>
          </p:nvGrpSpPr>
          <p:grpSpPr>
            <a:xfrm>
              <a:off x="326687" y="247818"/>
              <a:ext cx="4861582" cy="725466"/>
              <a:chOff x="326687" y="247818"/>
              <a:chExt cx="4861582" cy="725466"/>
            </a:xfrm>
          </p:grpSpPr>
          <p:grpSp>
            <p:nvGrpSpPr>
              <p:cNvPr id="46" name="组合 45"/>
              <p:cNvGrpSpPr/>
              <p:nvPr/>
            </p:nvGrpSpPr>
            <p:grpSpPr>
              <a:xfrm>
                <a:off x="349799" y="247818"/>
                <a:ext cx="4791980" cy="261575"/>
                <a:chOff x="349799" y="247818"/>
                <a:chExt cx="4791980" cy="261575"/>
              </a:xfrm>
            </p:grpSpPr>
            <p:cxnSp>
              <p:nvCxnSpPr>
                <p:cNvPr id="65" name="直接连接符 6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7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47" name="组合 46"/>
              <p:cNvGrpSpPr/>
              <p:nvPr/>
            </p:nvGrpSpPr>
            <p:grpSpPr>
              <a:xfrm>
                <a:off x="349799" y="711709"/>
                <a:ext cx="4815092" cy="261575"/>
                <a:chOff x="358852" y="925118"/>
                <a:chExt cx="4815092" cy="261575"/>
              </a:xfrm>
            </p:grpSpPr>
            <p:cxnSp>
              <p:nvCxnSpPr>
                <p:cNvPr id="58" name="直接连接符 5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6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52" name="组合 51"/>
              <p:cNvGrpSpPr/>
              <p:nvPr/>
            </p:nvGrpSpPr>
            <p:grpSpPr>
              <a:xfrm>
                <a:off x="5138963" y="489126"/>
                <a:ext cx="49306" cy="329693"/>
                <a:chOff x="5138963" y="489126"/>
                <a:chExt cx="49306" cy="329693"/>
              </a:xfrm>
            </p:grpSpPr>
            <p:sp>
              <p:nvSpPr>
                <p:cNvPr id="56" name="椭圆 5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7" name="椭圆 5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53" name="组合 52"/>
              <p:cNvGrpSpPr/>
              <p:nvPr/>
            </p:nvGrpSpPr>
            <p:grpSpPr>
              <a:xfrm>
                <a:off x="326687" y="399838"/>
                <a:ext cx="49306" cy="329693"/>
                <a:chOff x="5138963" y="489126"/>
                <a:chExt cx="49306" cy="329693"/>
              </a:xfrm>
            </p:grpSpPr>
            <p:sp>
              <p:nvSpPr>
                <p:cNvPr id="54" name="椭圆 5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5" name="椭圆 5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wipe(left)">
                                      <p:cBhvr>
                                        <p:cTn id="7" dur="500"/>
                                        <p:tgtEl>
                                          <p:spTgt spid="4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wipe(left)">
                                      <p:cBhvr>
                                        <p:cTn id="11" dur="500"/>
                                        <p:tgtEl>
                                          <p:spTgt spid="41"/>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44"/>
                                        </p:tgtEl>
                                        <p:attrNameLst>
                                          <p:attrName>style.visibility</p:attrName>
                                        </p:attrNameLst>
                                      </p:cBhvr>
                                      <p:to>
                                        <p:strVal val="visible"/>
                                      </p:to>
                                    </p:set>
                                    <p:animEffect transition="in" filter="wipe(left)">
                                      <p:cBhvr>
                                        <p:cTn id="1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879024" y="1515105"/>
            <a:ext cx="10206692" cy="5066516"/>
            <a:chOff x="2769534" y="1610899"/>
            <a:chExt cx="6302946" cy="5042899"/>
          </a:xfrm>
        </p:grpSpPr>
        <p:sp>
          <p:nvSpPr>
            <p:cNvPr id="2" name="矩形 1"/>
            <p:cNvSpPr/>
            <p:nvPr/>
          </p:nvSpPr>
          <p:spPr>
            <a:xfrm>
              <a:off x="3787527" y="1610899"/>
              <a:ext cx="4152570" cy="399286"/>
            </a:xfrm>
            <a:prstGeom prst="rect">
              <a:avLst/>
            </a:prstGeom>
          </p:spPr>
          <p:txBody>
            <a:bodyPr wrap="none">
              <a:spAutoFit/>
            </a:bodyPr>
            <a:lstStyle/>
            <a:p>
              <a:pPr algn="ctr"/>
              <a:r>
                <a:rPr lang="zh-CN" altLang="en-US" sz="2400" dirty="0">
                  <a:latin typeface="Times New Roman" panose="02020603050405020304" pitchFamily="18" charset="0"/>
                  <a:cs typeface="Times New Roman" panose="02020603050405020304" pitchFamily="18" charset="0"/>
                </a:rPr>
                <a:t>循环链表和单向链表实现代码对比</a:t>
              </a:r>
              <a:endParaRPr lang="zh-CN" altLang="en-US" sz="2400" dirty="0">
                <a:latin typeface="Times New Roman" panose="02020603050405020304" pitchFamily="18" charset="0"/>
                <a:cs typeface="Times New Roman" panose="02020603050405020304" pitchFamily="18" charset="0"/>
              </a:endParaRPr>
            </a:p>
          </p:txBody>
        </p:sp>
        <p:sp>
          <p:nvSpPr>
            <p:cNvPr id="3" name="矩形 2"/>
            <p:cNvSpPr/>
            <p:nvPr/>
          </p:nvSpPr>
          <p:spPr>
            <a:xfrm>
              <a:off x="2769534" y="2099111"/>
              <a:ext cx="6302946" cy="331789"/>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solidFill>
                <a:latin typeface="Times New Roman" panose="02020603050405020304" pitchFamily="18" charset="0"/>
                <a:cs typeface="Times New Roman" panose="02020603050405020304" pitchFamily="18" charset="0"/>
              </a:endParaRPr>
            </a:p>
          </p:txBody>
        </p:sp>
        <p:graphicFrame>
          <p:nvGraphicFramePr>
            <p:cNvPr id="32" name="Group 87"/>
            <p:cNvGraphicFramePr/>
            <p:nvPr/>
          </p:nvGraphicFramePr>
          <p:xfrm>
            <a:off x="2779589" y="2099111"/>
            <a:ext cx="10164603" cy="4554687"/>
          </p:xfrm>
          <a:graphic>
            <a:graphicData uri="http://schemas.openxmlformats.org/drawingml/2006/table">
              <a:tbl>
                <a:tblPr/>
                <a:tblGrid>
                  <a:gridCol w="2639830"/>
                  <a:gridCol w="3693001"/>
                  <a:gridCol w="3831772"/>
                </a:tblGrid>
                <a:tr h="341711">
                  <a:tc>
                    <a:txBody>
                      <a:bodyPr/>
                      <a:lstStyle>
                        <a:lvl1pPr>
                          <a:spcBef>
                            <a:spcPct val="20000"/>
                          </a:spcBef>
                          <a:buClr>
                            <a:schemeClr val="folHlink"/>
                          </a:buClr>
                          <a:buSzPct val="85000"/>
                          <a:buFont typeface="Wingdings 2" panose="05020102010507070707" pitchFamily="18" charset="2"/>
                          <a:defRPr sz="2800">
                            <a:solidFill>
                              <a:schemeClr val="tx1"/>
                            </a:solidFill>
                            <a:latin typeface="Arial" panose="020B0604020202020204" pitchFamily="34" charset="0"/>
                            <a:ea typeface="隶书" panose="02010509060101010101" pitchFamily="49" charset="-122"/>
                          </a:defRPr>
                        </a:lvl1pPr>
                        <a:lvl2pPr marL="742950" indent="-285750">
                          <a:spcBef>
                            <a:spcPct val="20000"/>
                          </a:spcBef>
                          <a:buClr>
                            <a:schemeClr val="hlink"/>
                          </a:buClr>
                          <a:buSzPct val="85000"/>
                          <a:buFont typeface="Wingdings" panose="05000000000000000000" pitchFamily="2" charset="2"/>
                          <a:defRPr sz="2400">
                            <a:solidFill>
                              <a:schemeClr val="tx1"/>
                            </a:solidFill>
                            <a:latin typeface="Arial" panose="020B0604020202020204" pitchFamily="34" charset="0"/>
                            <a:ea typeface="隶书" panose="02010509060101010101" pitchFamily="49" charset="-122"/>
                          </a:defRPr>
                        </a:lvl2pPr>
                        <a:lvl3pPr marL="1143000" indent="-228600">
                          <a:spcBef>
                            <a:spcPct val="20000"/>
                          </a:spcBef>
                          <a:buClr>
                            <a:schemeClr val="folHlink"/>
                          </a:buClr>
                          <a:buSzPct val="90000"/>
                          <a:buFont typeface="Wingdings 2" panose="05020102010507070707" pitchFamily="18" charset="2"/>
                          <a:defRPr sz="2000">
                            <a:solidFill>
                              <a:schemeClr val="tx1"/>
                            </a:solidFill>
                            <a:latin typeface="Arial" panose="020B0604020202020204" pitchFamily="34" charset="0"/>
                            <a:ea typeface="隶书" panose="02010509060101010101" pitchFamily="49" charset="-122"/>
                          </a:defRPr>
                        </a:lvl3pPr>
                        <a:lvl4pPr marL="1600200" indent="-228600">
                          <a:spcBef>
                            <a:spcPct val="20000"/>
                          </a:spcBef>
                          <a:buClr>
                            <a:schemeClr val="hlink"/>
                          </a:buClr>
                          <a:buSzPct val="90000"/>
                          <a:buFont typeface="Wingdings" panose="05000000000000000000" pitchFamily="2" charset="2"/>
                          <a:defRPr>
                            <a:solidFill>
                              <a:schemeClr val="tx1"/>
                            </a:solidFill>
                            <a:latin typeface="Arial" panose="020B0604020202020204" pitchFamily="34" charset="0"/>
                            <a:ea typeface="隶书" panose="02010509060101010101" pitchFamily="49" charset="-122"/>
                          </a:defRPr>
                        </a:lvl4pPr>
                        <a:lvl5pPr marL="2057400" indent="-228600">
                          <a:spcBef>
                            <a:spcPct val="20000"/>
                          </a:spcBef>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5pPr>
                        <a:lvl6pPr marL="25146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6pPr>
                        <a:lvl7pPr marL="29718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7pPr>
                        <a:lvl8pPr marL="34290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8pPr>
                        <a:lvl9pPr marL="38862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700"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cs typeface="Mangal" pitchFamily="2" charset="0"/>
                          </a:rPr>
                          <a:t>操  作</a:t>
                        </a:r>
                        <a:endParaRPr kumimoji="0" lang="zh-CN" altLang="en-US" sz="1700"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cs typeface="Mangal" pitchFamily="2" charset="0"/>
                        </a:endParaRPr>
                      </a:p>
                    </a:txBody>
                    <a:tcPr marL="75983" marR="75983" marT="37991" marB="3799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lvl1pPr>
                          <a:spcBef>
                            <a:spcPct val="20000"/>
                          </a:spcBef>
                          <a:buClr>
                            <a:schemeClr val="folHlink"/>
                          </a:buClr>
                          <a:buSzPct val="85000"/>
                          <a:buFont typeface="Wingdings 2" panose="05020102010507070707" pitchFamily="18" charset="2"/>
                          <a:defRPr sz="2800">
                            <a:solidFill>
                              <a:schemeClr val="tx1"/>
                            </a:solidFill>
                            <a:latin typeface="Arial" panose="020B0604020202020204" pitchFamily="34" charset="0"/>
                            <a:ea typeface="隶书" panose="02010509060101010101" pitchFamily="49" charset="-122"/>
                          </a:defRPr>
                        </a:lvl1pPr>
                        <a:lvl2pPr marL="742950" indent="-285750">
                          <a:spcBef>
                            <a:spcPct val="20000"/>
                          </a:spcBef>
                          <a:buClr>
                            <a:schemeClr val="hlink"/>
                          </a:buClr>
                          <a:buSzPct val="85000"/>
                          <a:buFont typeface="Wingdings" panose="05000000000000000000" pitchFamily="2" charset="2"/>
                          <a:defRPr sz="2400">
                            <a:solidFill>
                              <a:schemeClr val="tx1"/>
                            </a:solidFill>
                            <a:latin typeface="Arial" panose="020B0604020202020204" pitchFamily="34" charset="0"/>
                            <a:ea typeface="隶书" panose="02010509060101010101" pitchFamily="49" charset="-122"/>
                          </a:defRPr>
                        </a:lvl2pPr>
                        <a:lvl3pPr marL="1143000" indent="-228600">
                          <a:spcBef>
                            <a:spcPct val="20000"/>
                          </a:spcBef>
                          <a:buClr>
                            <a:schemeClr val="folHlink"/>
                          </a:buClr>
                          <a:buSzPct val="90000"/>
                          <a:buFont typeface="Wingdings 2" panose="05020102010507070707" pitchFamily="18" charset="2"/>
                          <a:defRPr sz="2000">
                            <a:solidFill>
                              <a:schemeClr val="tx1"/>
                            </a:solidFill>
                            <a:latin typeface="Arial" panose="020B0604020202020204" pitchFamily="34" charset="0"/>
                            <a:ea typeface="隶书" panose="02010509060101010101" pitchFamily="49" charset="-122"/>
                          </a:defRPr>
                        </a:lvl3pPr>
                        <a:lvl4pPr marL="1600200" indent="-228600">
                          <a:spcBef>
                            <a:spcPct val="20000"/>
                          </a:spcBef>
                          <a:buClr>
                            <a:schemeClr val="hlink"/>
                          </a:buClr>
                          <a:buSzPct val="90000"/>
                          <a:buFont typeface="Wingdings" panose="05000000000000000000" pitchFamily="2" charset="2"/>
                          <a:defRPr>
                            <a:solidFill>
                              <a:schemeClr val="tx1"/>
                            </a:solidFill>
                            <a:latin typeface="Arial" panose="020B0604020202020204" pitchFamily="34" charset="0"/>
                            <a:ea typeface="隶书" panose="02010509060101010101" pitchFamily="49" charset="-122"/>
                          </a:defRPr>
                        </a:lvl4pPr>
                        <a:lvl5pPr marL="2057400" indent="-228600">
                          <a:spcBef>
                            <a:spcPct val="20000"/>
                          </a:spcBef>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5pPr>
                        <a:lvl6pPr marL="25146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6pPr>
                        <a:lvl7pPr marL="29718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7pPr>
                        <a:lvl8pPr marL="34290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8pPr>
                        <a:lvl9pPr marL="38862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700" b="0" i="0" u="none" strike="noStrike" kern="1200" cap="none" normalizeH="0" baseline="0" dirty="0">
                            <a:ln>
                              <a:noFill/>
                            </a:ln>
                            <a:solidFill>
                              <a:schemeClr val="bg1"/>
                            </a:solidFill>
                            <a:effectLst/>
                            <a:latin typeface="微软雅黑" panose="020B0503020204020204" pitchFamily="34" charset="-122"/>
                            <a:ea typeface="微软雅黑" panose="020B0503020204020204" pitchFamily="34" charset="-122"/>
                            <a:cs typeface="Mangal" pitchFamily="2" charset="0"/>
                          </a:rPr>
                          <a:t>循环链表</a:t>
                        </a:r>
                        <a:endParaRPr kumimoji="0" lang="zh-CN" altLang="en-US" sz="1700" b="0" i="0" u="none" strike="noStrike" kern="1200" cap="none" normalizeH="0" baseline="0" dirty="0">
                          <a:ln>
                            <a:noFill/>
                          </a:ln>
                          <a:solidFill>
                            <a:schemeClr val="bg1"/>
                          </a:solidFill>
                          <a:effectLst/>
                          <a:latin typeface="微软雅黑" panose="020B0503020204020204" pitchFamily="34" charset="-122"/>
                          <a:ea typeface="微软雅黑" panose="020B0503020204020204" pitchFamily="34" charset="-122"/>
                          <a:cs typeface="Mangal" pitchFamily="2" charset="0"/>
                        </a:endParaRPr>
                      </a:p>
                    </a:txBody>
                    <a:tcPr marL="75983" marR="75983" marT="37991" marB="37991"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lvl1pPr>
                          <a:spcBef>
                            <a:spcPct val="20000"/>
                          </a:spcBef>
                          <a:buClr>
                            <a:schemeClr val="folHlink"/>
                          </a:buClr>
                          <a:buSzPct val="85000"/>
                          <a:buFont typeface="Wingdings 2" panose="05020102010507070707" pitchFamily="18" charset="2"/>
                          <a:defRPr sz="2800">
                            <a:solidFill>
                              <a:schemeClr val="tx1"/>
                            </a:solidFill>
                            <a:latin typeface="Arial" panose="020B0604020202020204" pitchFamily="34" charset="0"/>
                            <a:ea typeface="隶书" panose="02010509060101010101" pitchFamily="49" charset="-122"/>
                          </a:defRPr>
                        </a:lvl1pPr>
                        <a:lvl2pPr marL="742950" indent="-285750">
                          <a:spcBef>
                            <a:spcPct val="20000"/>
                          </a:spcBef>
                          <a:buClr>
                            <a:schemeClr val="hlink"/>
                          </a:buClr>
                          <a:buSzPct val="85000"/>
                          <a:buFont typeface="Wingdings" panose="05000000000000000000" pitchFamily="2" charset="2"/>
                          <a:defRPr sz="2400">
                            <a:solidFill>
                              <a:schemeClr val="tx1"/>
                            </a:solidFill>
                            <a:latin typeface="Arial" panose="020B0604020202020204" pitchFamily="34" charset="0"/>
                            <a:ea typeface="隶书" panose="02010509060101010101" pitchFamily="49" charset="-122"/>
                          </a:defRPr>
                        </a:lvl2pPr>
                        <a:lvl3pPr marL="1143000" indent="-228600">
                          <a:spcBef>
                            <a:spcPct val="20000"/>
                          </a:spcBef>
                          <a:buClr>
                            <a:schemeClr val="folHlink"/>
                          </a:buClr>
                          <a:buSzPct val="90000"/>
                          <a:buFont typeface="Wingdings 2" panose="05020102010507070707" pitchFamily="18" charset="2"/>
                          <a:defRPr sz="2000">
                            <a:solidFill>
                              <a:schemeClr val="tx1"/>
                            </a:solidFill>
                            <a:latin typeface="Arial" panose="020B0604020202020204" pitchFamily="34" charset="0"/>
                            <a:ea typeface="隶书" panose="02010509060101010101" pitchFamily="49" charset="-122"/>
                          </a:defRPr>
                        </a:lvl3pPr>
                        <a:lvl4pPr marL="1600200" indent="-228600">
                          <a:spcBef>
                            <a:spcPct val="20000"/>
                          </a:spcBef>
                          <a:buClr>
                            <a:schemeClr val="hlink"/>
                          </a:buClr>
                          <a:buSzPct val="90000"/>
                          <a:buFont typeface="Wingdings" panose="05000000000000000000" pitchFamily="2" charset="2"/>
                          <a:defRPr>
                            <a:solidFill>
                              <a:schemeClr val="tx1"/>
                            </a:solidFill>
                            <a:latin typeface="Arial" panose="020B0604020202020204" pitchFamily="34" charset="0"/>
                            <a:ea typeface="隶书" panose="02010509060101010101" pitchFamily="49" charset="-122"/>
                          </a:defRPr>
                        </a:lvl4pPr>
                        <a:lvl5pPr marL="2057400" indent="-228600">
                          <a:spcBef>
                            <a:spcPct val="20000"/>
                          </a:spcBef>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5pPr>
                        <a:lvl6pPr marL="25146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6pPr>
                        <a:lvl7pPr marL="29718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7pPr>
                        <a:lvl8pPr marL="34290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8pPr>
                        <a:lvl9pPr marL="38862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0" lang="zh-CN" altLang="en-US" sz="1700" b="0" i="0" u="none" strike="noStrike" kern="1200" cap="none" normalizeH="0" baseline="0" dirty="0">
                            <a:ln>
                              <a:noFill/>
                            </a:ln>
                            <a:solidFill>
                              <a:schemeClr val="bg1"/>
                            </a:solidFill>
                            <a:effectLst/>
                            <a:latin typeface="微软雅黑" panose="020B0503020204020204" pitchFamily="34" charset="-122"/>
                            <a:ea typeface="微软雅黑" panose="020B0503020204020204" pitchFamily="34" charset="-122"/>
                            <a:cs typeface="Mangal" pitchFamily="2" charset="0"/>
                          </a:rPr>
                          <a:t>单向链表</a:t>
                        </a:r>
                        <a:endParaRPr kumimoji="0" lang="zh-CN" altLang="en-US" sz="1700" b="0" i="0" u="none" strike="noStrike" kern="1200" cap="none" normalizeH="0" baseline="0" dirty="0">
                          <a:ln>
                            <a:noFill/>
                          </a:ln>
                          <a:solidFill>
                            <a:schemeClr val="bg1"/>
                          </a:solidFill>
                          <a:effectLst/>
                          <a:latin typeface="微软雅黑" panose="020B0503020204020204" pitchFamily="34" charset="-122"/>
                          <a:ea typeface="微软雅黑" panose="020B0503020204020204" pitchFamily="34" charset="-122"/>
                          <a:cs typeface="Mangal" pitchFamily="2" charset="0"/>
                        </a:endParaRPr>
                      </a:p>
                    </a:txBody>
                    <a:tcPr marL="75983" marR="75983" marT="37991" marB="37991"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triangle" w="med" len="med"/>
                      </a:lnB>
                      <a:lnTlToBr>
                        <a:noFill/>
                      </a:lnTlToBr>
                      <a:lnBlToTr>
                        <a:noFill/>
                      </a:lnBlToTr>
                      <a:noFill/>
                    </a:tcPr>
                  </a:tc>
                </a:tr>
                <a:tr h="870153">
                  <a:tc>
                    <a:txBody>
                      <a:bodyPr/>
                      <a:lstStyle>
                        <a:lvl1pPr>
                          <a:spcBef>
                            <a:spcPct val="20000"/>
                          </a:spcBef>
                          <a:buClr>
                            <a:schemeClr val="folHlink"/>
                          </a:buClr>
                          <a:buSzPct val="85000"/>
                          <a:buFont typeface="Wingdings 2" panose="05020102010507070707" pitchFamily="18" charset="2"/>
                          <a:defRPr sz="2800">
                            <a:solidFill>
                              <a:schemeClr val="tx1"/>
                            </a:solidFill>
                            <a:latin typeface="Arial" panose="020B0604020202020204" pitchFamily="34" charset="0"/>
                            <a:ea typeface="隶书" panose="02010509060101010101" pitchFamily="49" charset="-122"/>
                          </a:defRPr>
                        </a:lvl1pPr>
                        <a:lvl2pPr marL="742950" indent="-285750">
                          <a:spcBef>
                            <a:spcPct val="20000"/>
                          </a:spcBef>
                          <a:buClr>
                            <a:schemeClr val="hlink"/>
                          </a:buClr>
                          <a:buSzPct val="85000"/>
                          <a:buFont typeface="Wingdings" panose="05000000000000000000" pitchFamily="2" charset="2"/>
                          <a:defRPr sz="2400">
                            <a:solidFill>
                              <a:schemeClr val="tx1"/>
                            </a:solidFill>
                            <a:latin typeface="Arial" panose="020B0604020202020204" pitchFamily="34" charset="0"/>
                            <a:ea typeface="隶书" panose="02010509060101010101" pitchFamily="49" charset="-122"/>
                          </a:defRPr>
                        </a:lvl2pPr>
                        <a:lvl3pPr marL="1143000" indent="-228600">
                          <a:spcBef>
                            <a:spcPct val="20000"/>
                          </a:spcBef>
                          <a:buClr>
                            <a:schemeClr val="folHlink"/>
                          </a:buClr>
                          <a:buSzPct val="90000"/>
                          <a:buFont typeface="Wingdings 2" panose="05020102010507070707" pitchFamily="18" charset="2"/>
                          <a:defRPr sz="2000">
                            <a:solidFill>
                              <a:schemeClr val="tx1"/>
                            </a:solidFill>
                            <a:latin typeface="Arial" panose="020B0604020202020204" pitchFamily="34" charset="0"/>
                            <a:ea typeface="隶书" panose="02010509060101010101" pitchFamily="49" charset="-122"/>
                          </a:defRPr>
                        </a:lvl3pPr>
                        <a:lvl4pPr marL="1600200" indent="-228600">
                          <a:spcBef>
                            <a:spcPct val="20000"/>
                          </a:spcBef>
                          <a:buClr>
                            <a:schemeClr val="hlink"/>
                          </a:buClr>
                          <a:buSzPct val="90000"/>
                          <a:buFont typeface="Wingdings" panose="05000000000000000000" pitchFamily="2" charset="2"/>
                          <a:defRPr>
                            <a:solidFill>
                              <a:schemeClr val="tx1"/>
                            </a:solidFill>
                            <a:latin typeface="Arial" panose="020B0604020202020204" pitchFamily="34" charset="0"/>
                            <a:ea typeface="隶书" panose="02010509060101010101" pitchFamily="49" charset="-122"/>
                          </a:defRPr>
                        </a:lvl4pPr>
                        <a:lvl5pPr marL="2057400" indent="-228600">
                          <a:spcBef>
                            <a:spcPct val="20000"/>
                          </a:spcBef>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5pPr>
                        <a:lvl6pPr marL="25146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6pPr>
                        <a:lvl7pPr marL="29718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7pPr>
                        <a:lvl8pPr marL="34290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8pPr>
                        <a:lvl9pPr marL="38862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200" b="0" i="0" u="none" strike="noStrike" cap="none" normalizeH="0" baseline="0" dirty="0" err="1">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LinkList</a:t>
                        </a: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a:t>
                        </a:r>
                        <a:r>
                          <a:rPr kumimoji="0" lang="zh-CN" altLang="en-US"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构造函数</a:t>
                        </a:r>
                        <a:endParaRPr kumimoji="0" lang="zh-CN" altLang="en-US"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txBody>
                    <a:tcPr marL="75983" marR="75983" marT="37991" marB="3799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lvl1pPr>
                          <a:spcBef>
                            <a:spcPct val="20000"/>
                          </a:spcBef>
                          <a:buClr>
                            <a:schemeClr val="folHlink"/>
                          </a:buClr>
                          <a:buSzPct val="85000"/>
                          <a:buFont typeface="Wingdings 2" panose="05020102010507070707" pitchFamily="18" charset="2"/>
                          <a:defRPr sz="2800">
                            <a:solidFill>
                              <a:schemeClr val="tx1"/>
                            </a:solidFill>
                            <a:latin typeface="Arial" panose="020B0604020202020204" pitchFamily="34" charset="0"/>
                            <a:ea typeface="隶书" panose="02010509060101010101" pitchFamily="49" charset="-122"/>
                          </a:defRPr>
                        </a:lvl1pPr>
                        <a:lvl2pPr marL="742950" indent="-285750">
                          <a:spcBef>
                            <a:spcPct val="20000"/>
                          </a:spcBef>
                          <a:buClr>
                            <a:schemeClr val="hlink"/>
                          </a:buClr>
                          <a:buSzPct val="85000"/>
                          <a:buFont typeface="Wingdings" panose="05000000000000000000" pitchFamily="2" charset="2"/>
                          <a:defRPr sz="2400">
                            <a:solidFill>
                              <a:schemeClr val="tx1"/>
                            </a:solidFill>
                            <a:latin typeface="Arial" panose="020B0604020202020204" pitchFamily="34" charset="0"/>
                            <a:ea typeface="隶书" panose="02010509060101010101" pitchFamily="49" charset="-122"/>
                          </a:defRPr>
                        </a:lvl2pPr>
                        <a:lvl3pPr marL="1143000" indent="-228600">
                          <a:spcBef>
                            <a:spcPct val="20000"/>
                          </a:spcBef>
                          <a:buClr>
                            <a:schemeClr val="folHlink"/>
                          </a:buClr>
                          <a:buSzPct val="90000"/>
                          <a:buFont typeface="Wingdings 2" panose="05020102010507070707" pitchFamily="18" charset="2"/>
                          <a:defRPr sz="2000">
                            <a:solidFill>
                              <a:schemeClr val="tx1"/>
                            </a:solidFill>
                            <a:latin typeface="Arial" panose="020B0604020202020204" pitchFamily="34" charset="0"/>
                            <a:ea typeface="隶书" panose="02010509060101010101" pitchFamily="49" charset="-122"/>
                          </a:defRPr>
                        </a:lvl3pPr>
                        <a:lvl4pPr marL="1600200" indent="-228600">
                          <a:spcBef>
                            <a:spcPct val="20000"/>
                          </a:spcBef>
                          <a:buClr>
                            <a:schemeClr val="hlink"/>
                          </a:buClr>
                          <a:buSzPct val="90000"/>
                          <a:buFont typeface="Wingdings" panose="05000000000000000000" pitchFamily="2" charset="2"/>
                          <a:defRPr>
                            <a:solidFill>
                              <a:schemeClr val="tx1"/>
                            </a:solidFill>
                            <a:latin typeface="Arial" panose="020B0604020202020204" pitchFamily="34" charset="0"/>
                            <a:ea typeface="隶书" panose="02010509060101010101" pitchFamily="49" charset="-122"/>
                          </a:defRPr>
                        </a:lvl4pPr>
                        <a:lvl5pPr marL="2057400" indent="-228600">
                          <a:spcBef>
                            <a:spcPct val="20000"/>
                          </a:spcBef>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5pPr>
                        <a:lvl6pPr marL="25146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6pPr>
                        <a:lvl7pPr marL="29718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7pPr>
                        <a:lvl8pPr marL="34290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8pPr>
                        <a:lvl9pPr marL="38862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head=new </a:t>
                        </a:r>
                        <a:r>
                          <a:rPr kumimoji="0" lang="en-US" altLang="zh-CN" sz="2200" b="0" i="0" u="none" strike="noStrike" cap="none" normalizeH="0" baseline="0" dirty="0" err="1">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LinkNode</a:t>
                        </a: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&lt;T&gt;();</a:t>
                        </a:r>
                        <a:endPar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200" b="1" i="0" u="none" strike="noStrike" cap="none" normalizeH="0" baseline="0" dirty="0">
                            <a:ln>
                              <a:noFill/>
                            </a:ln>
                            <a:solidFill>
                              <a:srgbClr val="FF0000"/>
                            </a:solidFill>
                            <a:effectLst/>
                            <a:latin typeface="Times New Roman" panose="02020603050405020304" pitchFamily="18" charset="0"/>
                            <a:ea typeface="+mn-ea"/>
                            <a:cs typeface="Times New Roman" panose="02020603050405020304" pitchFamily="18" charset="0"/>
                          </a:rPr>
                          <a:t>head-&gt;next=head; </a:t>
                        </a:r>
                        <a:endParaRPr kumimoji="0" lang="en-US" altLang="zh-CN" sz="2200" b="0" i="0" u="none" strike="noStrike" cap="none" normalizeH="0" baseline="0" dirty="0">
                          <a:ln>
                            <a:noFill/>
                          </a:ln>
                          <a:solidFill>
                            <a:srgbClr val="FF0000"/>
                          </a:solidFill>
                          <a:effectLst/>
                          <a:latin typeface="Times New Roman" panose="02020603050405020304" pitchFamily="18" charset="0"/>
                          <a:ea typeface="+mn-ea"/>
                          <a:cs typeface="Times New Roman" panose="02020603050405020304" pitchFamily="18" charset="0"/>
                        </a:endParaRPr>
                      </a:p>
                    </a:txBody>
                    <a:tcPr marL="75983" marR="75983" marT="37991" marB="37991"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lvl1pPr>
                          <a:spcBef>
                            <a:spcPct val="20000"/>
                          </a:spcBef>
                          <a:buClr>
                            <a:schemeClr val="folHlink"/>
                          </a:buClr>
                          <a:buSzPct val="85000"/>
                          <a:buFont typeface="Wingdings 2" panose="05020102010507070707" pitchFamily="18" charset="2"/>
                          <a:defRPr sz="2800">
                            <a:solidFill>
                              <a:schemeClr val="tx1"/>
                            </a:solidFill>
                            <a:latin typeface="Arial" panose="020B0604020202020204" pitchFamily="34" charset="0"/>
                            <a:ea typeface="隶书" panose="02010509060101010101" pitchFamily="49" charset="-122"/>
                          </a:defRPr>
                        </a:lvl1pPr>
                        <a:lvl2pPr marL="742950" indent="-285750">
                          <a:spcBef>
                            <a:spcPct val="20000"/>
                          </a:spcBef>
                          <a:buClr>
                            <a:schemeClr val="hlink"/>
                          </a:buClr>
                          <a:buSzPct val="85000"/>
                          <a:buFont typeface="Wingdings" panose="05000000000000000000" pitchFamily="2" charset="2"/>
                          <a:defRPr sz="2400">
                            <a:solidFill>
                              <a:schemeClr val="tx1"/>
                            </a:solidFill>
                            <a:latin typeface="Arial" panose="020B0604020202020204" pitchFamily="34" charset="0"/>
                            <a:ea typeface="隶书" panose="02010509060101010101" pitchFamily="49" charset="-122"/>
                          </a:defRPr>
                        </a:lvl2pPr>
                        <a:lvl3pPr marL="1143000" indent="-228600">
                          <a:spcBef>
                            <a:spcPct val="20000"/>
                          </a:spcBef>
                          <a:buClr>
                            <a:schemeClr val="folHlink"/>
                          </a:buClr>
                          <a:buSzPct val="90000"/>
                          <a:buFont typeface="Wingdings 2" panose="05020102010507070707" pitchFamily="18" charset="2"/>
                          <a:defRPr sz="2000">
                            <a:solidFill>
                              <a:schemeClr val="tx1"/>
                            </a:solidFill>
                            <a:latin typeface="Arial" panose="020B0604020202020204" pitchFamily="34" charset="0"/>
                            <a:ea typeface="隶书" panose="02010509060101010101" pitchFamily="49" charset="-122"/>
                          </a:defRPr>
                        </a:lvl3pPr>
                        <a:lvl4pPr marL="1600200" indent="-228600">
                          <a:spcBef>
                            <a:spcPct val="20000"/>
                          </a:spcBef>
                          <a:buClr>
                            <a:schemeClr val="hlink"/>
                          </a:buClr>
                          <a:buSzPct val="90000"/>
                          <a:buFont typeface="Wingdings" panose="05000000000000000000" pitchFamily="2" charset="2"/>
                          <a:defRPr>
                            <a:solidFill>
                              <a:schemeClr val="tx1"/>
                            </a:solidFill>
                            <a:latin typeface="Arial" panose="020B0604020202020204" pitchFamily="34" charset="0"/>
                            <a:ea typeface="隶书" panose="02010509060101010101" pitchFamily="49" charset="-122"/>
                          </a:defRPr>
                        </a:lvl4pPr>
                        <a:lvl5pPr marL="2057400" indent="-228600">
                          <a:spcBef>
                            <a:spcPct val="20000"/>
                          </a:spcBef>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5pPr>
                        <a:lvl6pPr marL="25146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6pPr>
                        <a:lvl7pPr marL="29718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7pPr>
                        <a:lvl8pPr marL="34290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8pPr>
                        <a:lvl9pPr marL="38862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head=new </a:t>
                        </a:r>
                        <a:r>
                          <a:rPr kumimoji="0" lang="en-US" altLang="zh-CN" sz="2200" b="0" i="0" u="none" strike="noStrike" cap="none" normalizeH="0" baseline="0" dirty="0" err="1">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LinkNode</a:t>
                        </a: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&lt;T&gt;(); </a:t>
                        </a:r>
                        <a:endPar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txBody>
                    <a:tcPr marL="75983" marR="75983" marT="37991" marB="37991"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r>
                <a:tr h="2455480">
                  <a:tc>
                    <a:txBody>
                      <a:bodyPr/>
                      <a:lstStyle>
                        <a:lvl1pPr>
                          <a:spcBef>
                            <a:spcPct val="20000"/>
                          </a:spcBef>
                          <a:buClr>
                            <a:schemeClr val="folHlink"/>
                          </a:buClr>
                          <a:buSzPct val="85000"/>
                          <a:buFont typeface="Wingdings 2" panose="05020102010507070707" pitchFamily="18" charset="2"/>
                          <a:defRPr sz="2800">
                            <a:solidFill>
                              <a:schemeClr val="tx1"/>
                            </a:solidFill>
                            <a:latin typeface="Arial" panose="020B0604020202020204" pitchFamily="34" charset="0"/>
                            <a:ea typeface="隶书" panose="02010509060101010101" pitchFamily="49" charset="-122"/>
                          </a:defRPr>
                        </a:lvl1pPr>
                        <a:lvl2pPr marL="742950" indent="-285750">
                          <a:spcBef>
                            <a:spcPct val="20000"/>
                          </a:spcBef>
                          <a:buClr>
                            <a:schemeClr val="hlink"/>
                          </a:buClr>
                          <a:buSzPct val="85000"/>
                          <a:buFont typeface="Wingdings" panose="05000000000000000000" pitchFamily="2" charset="2"/>
                          <a:defRPr sz="2400">
                            <a:solidFill>
                              <a:schemeClr val="tx1"/>
                            </a:solidFill>
                            <a:latin typeface="Arial" panose="020B0604020202020204" pitchFamily="34" charset="0"/>
                            <a:ea typeface="隶书" panose="02010509060101010101" pitchFamily="49" charset="-122"/>
                          </a:defRPr>
                        </a:lvl2pPr>
                        <a:lvl3pPr marL="1143000" indent="-228600">
                          <a:spcBef>
                            <a:spcPct val="20000"/>
                          </a:spcBef>
                          <a:buClr>
                            <a:schemeClr val="folHlink"/>
                          </a:buClr>
                          <a:buSzPct val="90000"/>
                          <a:buFont typeface="Wingdings 2" panose="05020102010507070707" pitchFamily="18" charset="2"/>
                          <a:defRPr sz="2000">
                            <a:solidFill>
                              <a:schemeClr val="tx1"/>
                            </a:solidFill>
                            <a:latin typeface="Arial" panose="020B0604020202020204" pitchFamily="34" charset="0"/>
                            <a:ea typeface="隶书" panose="02010509060101010101" pitchFamily="49" charset="-122"/>
                          </a:defRPr>
                        </a:lvl3pPr>
                        <a:lvl4pPr marL="1600200" indent="-228600">
                          <a:spcBef>
                            <a:spcPct val="20000"/>
                          </a:spcBef>
                          <a:buClr>
                            <a:schemeClr val="hlink"/>
                          </a:buClr>
                          <a:buSzPct val="90000"/>
                          <a:buFont typeface="Wingdings" panose="05000000000000000000" pitchFamily="2" charset="2"/>
                          <a:defRPr>
                            <a:solidFill>
                              <a:schemeClr val="tx1"/>
                            </a:solidFill>
                            <a:latin typeface="Arial" panose="020B0604020202020204" pitchFamily="34" charset="0"/>
                            <a:ea typeface="隶书" panose="02010509060101010101" pitchFamily="49" charset="-122"/>
                          </a:defRPr>
                        </a:lvl4pPr>
                        <a:lvl5pPr marL="2057400" indent="-228600">
                          <a:spcBef>
                            <a:spcPct val="20000"/>
                          </a:spcBef>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5pPr>
                        <a:lvl6pPr marL="25146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6pPr>
                        <a:lvl7pPr marL="29718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7pPr>
                        <a:lvl8pPr marL="34290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8pPr>
                        <a:lvl9pPr marL="38862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200" b="0" i="0" u="none" strike="noStrike" cap="none" normalizeH="0" baseline="0" dirty="0" err="1">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int</a:t>
                        </a: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 </a:t>
                        </a:r>
                        <a:r>
                          <a:rPr kumimoji="0" lang="en-US" altLang="zh-CN" sz="2200" b="0" i="0" u="none" strike="noStrike" cap="none" normalizeH="0" baseline="0" dirty="0" err="1">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GetLength</a:t>
                        </a: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 </a:t>
                        </a:r>
                        <a:r>
                          <a:rPr kumimoji="0" lang="en-US" altLang="zh-CN" sz="2200" b="0" i="0" u="none" strike="noStrike" cap="none" normalizeH="0" baseline="0" dirty="0" err="1">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const</a:t>
                        </a:r>
                        <a:endPar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txBody>
                    <a:tcPr marL="75983" marR="75983" marT="37991" marB="3799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lvl1pPr>
                          <a:spcBef>
                            <a:spcPct val="20000"/>
                          </a:spcBef>
                          <a:buClr>
                            <a:schemeClr val="folHlink"/>
                          </a:buClr>
                          <a:buSzPct val="85000"/>
                          <a:buFont typeface="Wingdings 2" panose="05020102010507070707" pitchFamily="18" charset="2"/>
                          <a:defRPr sz="2800">
                            <a:solidFill>
                              <a:schemeClr val="tx1"/>
                            </a:solidFill>
                            <a:latin typeface="Arial" panose="020B0604020202020204" pitchFamily="34" charset="0"/>
                            <a:ea typeface="隶书" panose="02010509060101010101" pitchFamily="49" charset="-122"/>
                          </a:defRPr>
                        </a:lvl1pPr>
                        <a:lvl2pPr marL="742950" indent="-285750">
                          <a:spcBef>
                            <a:spcPct val="20000"/>
                          </a:spcBef>
                          <a:buClr>
                            <a:schemeClr val="hlink"/>
                          </a:buClr>
                          <a:buSzPct val="85000"/>
                          <a:buFont typeface="Wingdings" panose="05000000000000000000" pitchFamily="2" charset="2"/>
                          <a:defRPr sz="2400">
                            <a:solidFill>
                              <a:schemeClr val="tx1"/>
                            </a:solidFill>
                            <a:latin typeface="Arial" panose="020B0604020202020204" pitchFamily="34" charset="0"/>
                            <a:ea typeface="隶书" panose="02010509060101010101" pitchFamily="49" charset="-122"/>
                          </a:defRPr>
                        </a:lvl2pPr>
                        <a:lvl3pPr marL="1143000" indent="-228600">
                          <a:spcBef>
                            <a:spcPct val="20000"/>
                          </a:spcBef>
                          <a:buClr>
                            <a:schemeClr val="folHlink"/>
                          </a:buClr>
                          <a:buSzPct val="90000"/>
                          <a:buFont typeface="Wingdings 2" panose="05020102010507070707" pitchFamily="18" charset="2"/>
                          <a:defRPr sz="2000">
                            <a:solidFill>
                              <a:schemeClr val="tx1"/>
                            </a:solidFill>
                            <a:latin typeface="Arial" panose="020B0604020202020204" pitchFamily="34" charset="0"/>
                            <a:ea typeface="隶书" panose="02010509060101010101" pitchFamily="49" charset="-122"/>
                          </a:defRPr>
                        </a:lvl3pPr>
                        <a:lvl4pPr marL="1600200" indent="-228600">
                          <a:spcBef>
                            <a:spcPct val="20000"/>
                          </a:spcBef>
                          <a:buClr>
                            <a:schemeClr val="hlink"/>
                          </a:buClr>
                          <a:buSzPct val="90000"/>
                          <a:buFont typeface="Wingdings" panose="05000000000000000000" pitchFamily="2" charset="2"/>
                          <a:defRPr>
                            <a:solidFill>
                              <a:schemeClr val="tx1"/>
                            </a:solidFill>
                            <a:latin typeface="Arial" panose="020B0604020202020204" pitchFamily="34" charset="0"/>
                            <a:ea typeface="隶书" panose="02010509060101010101" pitchFamily="49" charset="-122"/>
                          </a:defRPr>
                        </a:lvl4pPr>
                        <a:lvl5pPr marL="2057400" indent="-228600">
                          <a:spcBef>
                            <a:spcPct val="20000"/>
                          </a:spcBef>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5pPr>
                        <a:lvl6pPr marL="25146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6pPr>
                        <a:lvl7pPr marL="29718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7pPr>
                        <a:lvl8pPr marL="34290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8pPr>
                        <a:lvl9pPr marL="38862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200" b="0" i="0" u="none" strike="noStrike" cap="none" normalizeH="0" baseline="0" dirty="0" err="1">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int</a:t>
                        </a: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 length=0;</a:t>
                        </a:r>
                        <a:endPar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200" b="0" i="0" u="none" strike="noStrike" cap="none" normalizeH="0" baseline="0" dirty="0" err="1">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LinkNode</a:t>
                        </a: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&lt;T&gt; *p=head-&gt;next;</a:t>
                        </a:r>
                        <a:endPar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while(</a:t>
                        </a:r>
                        <a:r>
                          <a:rPr kumimoji="0" lang="en-US" altLang="zh-CN" sz="2200" b="1" i="0" u="none" strike="noStrike" cap="none" normalizeH="0" baseline="0" dirty="0">
                            <a:ln>
                              <a:noFill/>
                            </a:ln>
                            <a:solidFill>
                              <a:srgbClr val="FF0000"/>
                            </a:solidFill>
                            <a:effectLst/>
                            <a:latin typeface="Times New Roman" panose="02020603050405020304" pitchFamily="18" charset="0"/>
                            <a:ea typeface="+mn-ea"/>
                            <a:cs typeface="Times New Roman" panose="02020603050405020304" pitchFamily="18" charset="0"/>
                          </a:rPr>
                          <a:t>p!=head</a:t>
                        </a: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a:t>
                        </a:r>
                        <a:endPar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a:t>
                        </a:r>
                        <a:endPar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	length++;</a:t>
                        </a:r>
                        <a:endPar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	p=p-&gt;next;</a:t>
                        </a:r>
                        <a:endPar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a:t>
                        </a:r>
                        <a:endPar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return length;</a:t>
                        </a:r>
                        <a:endPar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txBody>
                    <a:tcPr marL="75983" marR="75983" marT="37991" marB="37991"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c>
                    <a:txBody>
                      <a:bodyPr/>
                      <a:lstStyle>
                        <a:lvl1pPr>
                          <a:spcBef>
                            <a:spcPct val="20000"/>
                          </a:spcBef>
                          <a:buClr>
                            <a:schemeClr val="folHlink"/>
                          </a:buClr>
                          <a:buSzPct val="85000"/>
                          <a:buFont typeface="Wingdings 2" panose="05020102010507070707" pitchFamily="18" charset="2"/>
                          <a:defRPr sz="2800">
                            <a:solidFill>
                              <a:schemeClr val="tx1"/>
                            </a:solidFill>
                            <a:latin typeface="Arial" panose="020B0604020202020204" pitchFamily="34" charset="0"/>
                            <a:ea typeface="隶书" panose="02010509060101010101" pitchFamily="49" charset="-122"/>
                          </a:defRPr>
                        </a:lvl1pPr>
                        <a:lvl2pPr marL="742950" indent="-285750">
                          <a:spcBef>
                            <a:spcPct val="20000"/>
                          </a:spcBef>
                          <a:buClr>
                            <a:schemeClr val="hlink"/>
                          </a:buClr>
                          <a:buSzPct val="85000"/>
                          <a:buFont typeface="Wingdings" panose="05000000000000000000" pitchFamily="2" charset="2"/>
                          <a:defRPr sz="2400">
                            <a:solidFill>
                              <a:schemeClr val="tx1"/>
                            </a:solidFill>
                            <a:latin typeface="Arial" panose="020B0604020202020204" pitchFamily="34" charset="0"/>
                            <a:ea typeface="隶书" panose="02010509060101010101" pitchFamily="49" charset="-122"/>
                          </a:defRPr>
                        </a:lvl2pPr>
                        <a:lvl3pPr marL="1143000" indent="-228600">
                          <a:spcBef>
                            <a:spcPct val="20000"/>
                          </a:spcBef>
                          <a:buClr>
                            <a:schemeClr val="folHlink"/>
                          </a:buClr>
                          <a:buSzPct val="90000"/>
                          <a:buFont typeface="Wingdings 2" panose="05020102010507070707" pitchFamily="18" charset="2"/>
                          <a:defRPr sz="2000">
                            <a:solidFill>
                              <a:schemeClr val="tx1"/>
                            </a:solidFill>
                            <a:latin typeface="Arial" panose="020B0604020202020204" pitchFamily="34" charset="0"/>
                            <a:ea typeface="隶书" panose="02010509060101010101" pitchFamily="49" charset="-122"/>
                          </a:defRPr>
                        </a:lvl3pPr>
                        <a:lvl4pPr marL="1600200" indent="-228600">
                          <a:spcBef>
                            <a:spcPct val="20000"/>
                          </a:spcBef>
                          <a:buClr>
                            <a:schemeClr val="hlink"/>
                          </a:buClr>
                          <a:buSzPct val="90000"/>
                          <a:buFont typeface="Wingdings" panose="05000000000000000000" pitchFamily="2" charset="2"/>
                          <a:defRPr>
                            <a:solidFill>
                              <a:schemeClr val="tx1"/>
                            </a:solidFill>
                            <a:latin typeface="Arial" panose="020B0604020202020204" pitchFamily="34" charset="0"/>
                            <a:ea typeface="隶书" panose="02010509060101010101" pitchFamily="49" charset="-122"/>
                          </a:defRPr>
                        </a:lvl4pPr>
                        <a:lvl5pPr marL="2057400" indent="-228600">
                          <a:spcBef>
                            <a:spcPct val="20000"/>
                          </a:spcBef>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5pPr>
                        <a:lvl6pPr marL="25146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6pPr>
                        <a:lvl7pPr marL="29718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7pPr>
                        <a:lvl8pPr marL="34290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8pPr>
                        <a:lvl9pPr marL="38862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200" b="0" i="0" u="none" strike="noStrike" cap="none" normalizeH="0" baseline="0" dirty="0" err="1">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int</a:t>
                        </a: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 length=0;</a:t>
                        </a:r>
                        <a:endPar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200" b="0" i="0" u="none" strike="noStrike" cap="none" normalizeH="0" baseline="0" dirty="0" err="1">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LinkNode</a:t>
                        </a: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&lt;T&gt; *p=head-&gt;next;</a:t>
                        </a:r>
                        <a:endPar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while(</a:t>
                        </a:r>
                        <a:r>
                          <a:rPr kumimoji="0" lang="en-US" altLang="zh-CN" sz="2200" b="1" i="0" u="none" strike="noStrike" cap="none" normalizeH="0" baseline="0" dirty="0">
                            <a:ln>
                              <a:noFill/>
                            </a:ln>
                            <a:solidFill>
                              <a:srgbClr val="FF0000"/>
                            </a:solidFill>
                            <a:effectLst/>
                            <a:latin typeface="Times New Roman" panose="02020603050405020304" pitchFamily="18" charset="0"/>
                            <a:ea typeface="+mn-ea"/>
                            <a:cs typeface="Times New Roman" panose="02020603050405020304" pitchFamily="18" charset="0"/>
                          </a:rPr>
                          <a:t>p</a:t>
                        </a: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a:t>
                        </a:r>
                        <a:endPar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a:t>
                        </a:r>
                        <a:endPar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	length++;</a:t>
                        </a:r>
                        <a:endPar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	p=p-&gt;next;</a:t>
                        </a:r>
                        <a:endPar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a:t>
                        </a:r>
                        <a:endPar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return length;</a:t>
                        </a:r>
                        <a:endPar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txBody>
                    <a:tcPr marL="75983" marR="75983" marT="37991" marB="37991"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triangle" w="med" len="med"/>
                      </a:lnB>
                      <a:lnTlToBr>
                        <a:noFill/>
                      </a:lnTlToBr>
                      <a:lnBlToTr>
                        <a:noFill/>
                      </a:lnBlToTr>
                      <a:noFill/>
                    </a:tcPr>
                  </a:tc>
                </a:tr>
                <a:tr h="605932">
                  <a:tc>
                    <a:txBody>
                      <a:bodyPr/>
                      <a:lstStyle>
                        <a:lvl1pPr>
                          <a:spcBef>
                            <a:spcPct val="20000"/>
                          </a:spcBef>
                          <a:buClr>
                            <a:schemeClr val="folHlink"/>
                          </a:buClr>
                          <a:buSzPct val="85000"/>
                          <a:buFont typeface="Wingdings 2" panose="05020102010507070707" pitchFamily="18" charset="2"/>
                          <a:defRPr sz="2800">
                            <a:solidFill>
                              <a:schemeClr val="tx1"/>
                            </a:solidFill>
                            <a:latin typeface="Arial" panose="020B0604020202020204" pitchFamily="34" charset="0"/>
                            <a:ea typeface="隶书" panose="02010509060101010101" pitchFamily="49" charset="-122"/>
                          </a:defRPr>
                        </a:lvl1pPr>
                        <a:lvl2pPr marL="742950" indent="-285750">
                          <a:spcBef>
                            <a:spcPct val="20000"/>
                          </a:spcBef>
                          <a:buClr>
                            <a:schemeClr val="hlink"/>
                          </a:buClr>
                          <a:buSzPct val="85000"/>
                          <a:buFont typeface="Wingdings" panose="05000000000000000000" pitchFamily="2" charset="2"/>
                          <a:defRPr sz="2400">
                            <a:solidFill>
                              <a:schemeClr val="tx1"/>
                            </a:solidFill>
                            <a:latin typeface="Arial" panose="020B0604020202020204" pitchFamily="34" charset="0"/>
                            <a:ea typeface="隶书" panose="02010509060101010101" pitchFamily="49" charset="-122"/>
                          </a:defRPr>
                        </a:lvl2pPr>
                        <a:lvl3pPr marL="1143000" indent="-228600">
                          <a:spcBef>
                            <a:spcPct val="20000"/>
                          </a:spcBef>
                          <a:buClr>
                            <a:schemeClr val="folHlink"/>
                          </a:buClr>
                          <a:buSzPct val="90000"/>
                          <a:buFont typeface="Wingdings 2" panose="05020102010507070707" pitchFamily="18" charset="2"/>
                          <a:defRPr sz="2000">
                            <a:solidFill>
                              <a:schemeClr val="tx1"/>
                            </a:solidFill>
                            <a:latin typeface="Arial" panose="020B0604020202020204" pitchFamily="34" charset="0"/>
                            <a:ea typeface="隶书" panose="02010509060101010101" pitchFamily="49" charset="-122"/>
                          </a:defRPr>
                        </a:lvl3pPr>
                        <a:lvl4pPr marL="1600200" indent="-228600">
                          <a:spcBef>
                            <a:spcPct val="20000"/>
                          </a:spcBef>
                          <a:buClr>
                            <a:schemeClr val="hlink"/>
                          </a:buClr>
                          <a:buSzPct val="90000"/>
                          <a:buFont typeface="Wingdings" panose="05000000000000000000" pitchFamily="2" charset="2"/>
                          <a:defRPr>
                            <a:solidFill>
                              <a:schemeClr val="tx1"/>
                            </a:solidFill>
                            <a:latin typeface="Arial" panose="020B0604020202020204" pitchFamily="34" charset="0"/>
                            <a:ea typeface="隶书" panose="02010509060101010101" pitchFamily="49" charset="-122"/>
                          </a:defRPr>
                        </a:lvl4pPr>
                        <a:lvl5pPr marL="2057400" indent="-228600">
                          <a:spcBef>
                            <a:spcPct val="20000"/>
                          </a:spcBef>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5pPr>
                        <a:lvl6pPr marL="25146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6pPr>
                        <a:lvl7pPr marL="29718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7pPr>
                        <a:lvl8pPr marL="34290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8pPr>
                        <a:lvl9pPr marL="38862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200" b="0" i="0" u="none" strike="noStrike" cap="none" normalizeH="0" baseline="0" dirty="0" err="1">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bool</a:t>
                        </a: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 </a:t>
                        </a:r>
                        <a:r>
                          <a:rPr kumimoji="0" lang="en-US" altLang="zh-CN" sz="2200" b="0" i="0" u="none" strike="noStrike" cap="none" normalizeH="0" baseline="0" dirty="0" err="1">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IsEmpty</a:t>
                        </a: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 </a:t>
                        </a:r>
                        <a:r>
                          <a:rPr kumimoji="0" lang="en-US" altLang="zh-CN" sz="2200" b="0" i="0" u="none" strike="noStrike" cap="none" normalizeH="0" baseline="0" dirty="0" err="1">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const</a:t>
                        </a:r>
                        <a:endPar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txBody>
                    <a:tcPr marL="75983" marR="75983" marT="37991" marB="3799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85000"/>
                          <a:buFont typeface="Wingdings 2" panose="05020102010507070707" pitchFamily="18" charset="2"/>
                          <a:defRPr sz="2800">
                            <a:solidFill>
                              <a:schemeClr val="tx1"/>
                            </a:solidFill>
                            <a:latin typeface="Arial" panose="020B0604020202020204" pitchFamily="34" charset="0"/>
                            <a:ea typeface="隶书" panose="02010509060101010101" pitchFamily="49" charset="-122"/>
                          </a:defRPr>
                        </a:lvl1pPr>
                        <a:lvl2pPr marL="742950" indent="-285750">
                          <a:spcBef>
                            <a:spcPct val="20000"/>
                          </a:spcBef>
                          <a:buClr>
                            <a:schemeClr val="hlink"/>
                          </a:buClr>
                          <a:buSzPct val="85000"/>
                          <a:buFont typeface="Wingdings" panose="05000000000000000000" pitchFamily="2" charset="2"/>
                          <a:defRPr sz="2400">
                            <a:solidFill>
                              <a:schemeClr val="tx1"/>
                            </a:solidFill>
                            <a:latin typeface="Arial" panose="020B0604020202020204" pitchFamily="34" charset="0"/>
                            <a:ea typeface="隶书" panose="02010509060101010101" pitchFamily="49" charset="-122"/>
                          </a:defRPr>
                        </a:lvl2pPr>
                        <a:lvl3pPr marL="1143000" indent="-228600">
                          <a:spcBef>
                            <a:spcPct val="20000"/>
                          </a:spcBef>
                          <a:buClr>
                            <a:schemeClr val="folHlink"/>
                          </a:buClr>
                          <a:buSzPct val="90000"/>
                          <a:buFont typeface="Wingdings 2" panose="05020102010507070707" pitchFamily="18" charset="2"/>
                          <a:defRPr sz="2000">
                            <a:solidFill>
                              <a:schemeClr val="tx1"/>
                            </a:solidFill>
                            <a:latin typeface="Arial" panose="020B0604020202020204" pitchFamily="34" charset="0"/>
                            <a:ea typeface="隶书" panose="02010509060101010101" pitchFamily="49" charset="-122"/>
                          </a:defRPr>
                        </a:lvl3pPr>
                        <a:lvl4pPr marL="1600200" indent="-228600">
                          <a:spcBef>
                            <a:spcPct val="20000"/>
                          </a:spcBef>
                          <a:buClr>
                            <a:schemeClr val="hlink"/>
                          </a:buClr>
                          <a:buSzPct val="90000"/>
                          <a:buFont typeface="Wingdings" panose="05000000000000000000" pitchFamily="2" charset="2"/>
                          <a:defRPr>
                            <a:solidFill>
                              <a:schemeClr val="tx1"/>
                            </a:solidFill>
                            <a:latin typeface="Arial" panose="020B0604020202020204" pitchFamily="34" charset="0"/>
                            <a:ea typeface="隶书" panose="02010509060101010101" pitchFamily="49" charset="-122"/>
                          </a:defRPr>
                        </a:lvl4pPr>
                        <a:lvl5pPr marL="2057400" indent="-228600">
                          <a:spcBef>
                            <a:spcPct val="20000"/>
                          </a:spcBef>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5pPr>
                        <a:lvl6pPr marL="25146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6pPr>
                        <a:lvl7pPr marL="29718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7pPr>
                        <a:lvl8pPr marL="34290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8pPr>
                        <a:lvl9pPr marL="38862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return head-&gt;next==</a:t>
                        </a:r>
                        <a:r>
                          <a:rPr kumimoji="0" lang="en-US" altLang="zh-CN" sz="2200" b="1" i="0" u="none" strike="noStrike" cap="none" normalizeH="0" baseline="0" dirty="0">
                            <a:ln>
                              <a:noFill/>
                            </a:ln>
                            <a:solidFill>
                              <a:srgbClr val="FF0000"/>
                            </a:solidFill>
                            <a:effectLst/>
                            <a:latin typeface="Times New Roman" panose="02020603050405020304" pitchFamily="18" charset="0"/>
                            <a:ea typeface="+mn-ea"/>
                            <a:cs typeface="Times New Roman" panose="02020603050405020304" pitchFamily="18" charset="0"/>
                          </a:rPr>
                          <a:t>head</a:t>
                        </a: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a:t>
                        </a:r>
                        <a:endPar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txBody>
                    <a:tcPr marL="75983" marR="75983" marT="37991" marB="37991"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triangl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85000"/>
                          <a:buFont typeface="Wingdings 2" panose="05020102010507070707" pitchFamily="18" charset="2"/>
                          <a:defRPr sz="2800">
                            <a:solidFill>
                              <a:schemeClr val="tx1"/>
                            </a:solidFill>
                            <a:latin typeface="Arial" panose="020B0604020202020204" pitchFamily="34" charset="0"/>
                            <a:ea typeface="隶书" panose="02010509060101010101" pitchFamily="49" charset="-122"/>
                          </a:defRPr>
                        </a:lvl1pPr>
                        <a:lvl2pPr marL="742950" indent="-285750">
                          <a:spcBef>
                            <a:spcPct val="20000"/>
                          </a:spcBef>
                          <a:buClr>
                            <a:schemeClr val="hlink"/>
                          </a:buClr>
                          <a:buSzPct val="85000"/>
                          <a:buFont typeface="Wingdings" panose="05000000000000000000" pitchFamily="2" charset="2"/>
                          <a:defRPr sz="2400">
                            <a:solidFill>
                              <a:schemeClr val="tx1"/>
                            </a:solidFill>
                            <a:latin typeface="Arial" panose="020B0604020202020204" pitchFamily="34" charset="0"/>
                            <a:ea typeface="隶书" panose="02010509060101010101" pitchFamily="49" charset="-122"/>
                          </a:defRPr>
                        </a:lvl2pPr>
                        <a:lvl3pPr marL="1143000" indent="-228600">
                          <a:spcBef>
                            <a:spcPct val="20000"/>
                          </a:spcBef>
                          <a:buClr>
                            <a:schemeClr val="folHlink"/>
                          </a:buClr>
                          <a:buSzPct val="90000"/>
                          <a:buFont typeface="Wingdings 2" panose="05020102010507070707" pitchFamily="18" charset="2"/>
                          <a:defRPr sz="2000">
                            <a:solidFill>
                              <a:schemeClr val="tx1"/>
                            </a:solidFill>
                            <a:latin typeface="Arial" panose="020B0604020202020204" pitchFamily="34" charset="0"/>
                            <a:ea typeface="隶书" panose="02010509060101010101" pitchFamily="49" charset="-122"/>
                          </a:defRPr>
                        </a:lvl3pPr>
                        <a:lvl4pPr marL="1600200" indent="-228600">
                          <a:spcBef>
                            <a:spcPct val="20000"/>
                          </a:spcBef>
                          <a:buClr>
                            <a:schemeClr val="hlink"/>
                          </a:buClr>
                          <a:buSzPct val="90000"/>
                          <a:buFont typeface="Wingdings" panose="05000000000000000000" pitchFamily="2" charset="2"/>
                          <a:defRPr>
                            <a:solidFill>
                              <a:schemeClr val="tx1"/>
                            </a:solidFill>
                            <a:latin typeface="Arial" panose="020B0604020202020204" pitchFamily="34" charset="0"/>
                            <a:ea typeface="隶书" panose="02010509060101010101" pitchFamily="49" charset="-122"/>
                          </a:defRPr>
                        </a:lvl4pPr>
                        <a:lvl5pPr marL="2057400" indent="-228600">
                          <a:spcBef>
                            <a:spcPct val="20000"/>
                          </a:spcBef>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5pPr>
                        <a:lvl6pPr marL="25146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6pPr>
                        <a:lvl7pPr marL="29718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7pPr>
                        <a:lvl8pPr marL="34290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8pPr>
                        <a:lvl9pPr marL="3886200" indent="-228600" eaLnBrk="0" fontAlgn="base" hangingPunct="0">
                          <a:spcBef>
                            <a:spcPct val="20000"/>
                          </a:spcBef>
                          <a:spcAft>
                            <a:spcPct val="0"/>
                          </a:spcAft>
                          <a:buClr>
                            <a:schemeClr val="folHlink"/>
                          </a:buClr>
                          <a:buSzPct val="90000"/>
                          <a:buFont typeface="Wingdings 2" panose="05020102010507070707" pitchFamily="18" charset="2"/>
                          <a:defRPr>
                            <a:solidFill>
                              <a:schemeClr val="tx1"/>
                            </a:solidFill>
                            <a:latin typeface="Arial" panose="020B0604020202020204" pitchFamily="34" charset="0"/>
                            <a:ea typeface="隶书" panose="02010509060101010101" pitchFamily="49" charset="-122"/>
                          </a:defRPr>
                        </a:lvl9pPr>
                      </a:lstStyle>
                      <a:p>
                        <a:pPr marL="0" marR="0" lvl="0" indent="0" algn="l" defTabSz="914400" rtl="0" eaLnBrk="1" fontAlgn="base" latinLnBrk="0" hangingPunct="1">
                          <a:lnSpc>
                            <a:spcPct val="100000"/>
                          </a:lnSpc>
                          <a:spcBef>
                            <a:spcPct val="0"/>
                          </a:spcBef>
                          <a:spcAft>
                            <a:spcPct val="0"/>
                          </a:spcAft>
                          <a:buClrTx/>
                          <a:buSzTx/>
                          <a:buFontTx/>
                          <a:buNone/>
                        </a:pP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return head-&gt;next==</a:t>
                        </a:r>
                        <a:r>
                          <a:rPr kumimoji="0" lang="en-US" altLang="zh-CN" sz="2200" b="1" i="0" u="none" strike="noStrike" cap="none" normalizeH="0" baseline="0" dirty="0">
                            <a:ln>
                              <a:noFill/>
                            </a:ln>
                            <a:solidFill>
                              <a:srgbClr val="FF0000"/>
                            </a:solidFill>
                            <a:effectLst/>
                            <a:latin typeface="Times New Roman" panose="02020603050405020304" pitchFamily="18" charset="0"/>
                            <a:ea typeface="+mn-ea"/>
                            <a:cs typeface="Times New Roman" panose="02020603050405020304" pitchFamily="18" charset="0"/>
                          </a:rPr>
                          <a:t>NULL</a:t>
                        </a:r>
                        <a:r>
                          <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rPr>
                          <a:t>;</a:t>
                        </a:r>
                        <a:endParaRPr kumimoji="0" lang="en-US" altLang="zh-CN" sz="2200" b="0" i="0" u="none" strike="noStrike" cap="none" normalizeH="0" baseline="0" dirty="0">
                          <a:ln>
                            <a:noFill/>
                          </a:ln>
                          <a:solidFill>
                            <a:schemeClr val="tx1">
                              <a:lumMod val="85000"/>
                              <a:lumOff val="15000"/>
                            </a:schemeClr>
                          </a:solidFill>
                          <a:effectLst/>
                          <a:latin typeface="Times New Roman" panose="02020603050405020304" pitchFamily="18" charset="0"/>
                          <a:ea typeface="+mn-ea"/>
                          <a:cs typeface="Times New Roman" panose="02020603050405020304" pitchFamily="18" charset="0"/>
                        </a:endParaRPr>
                      </a:p>
                    </a:txBody>
                    <a:tcPr marL="75983" marR="75983" marT="37991" marB="37991" horzOverflow="overflow">
                      <a:lnL w="12700" cap="flat" cmpd="sng" algn="ctr">
                        <a:solidFill>
                          <a:srgbClr val="000000"/>
                        </a:solidFill>
                        <a:prstDash val="solid"/>
                        <a:round/>
                        <a:headEnd type="none" w="med" len="med"/>
                        <a:tailEnd type="triangl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triangl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grpSp>
      <p:grpSp>
        <p:nvGrpSpPr>
          <p:cNvPr id="31" name="组合 30"/>
          <p:cNvGrpSpPr/>
          <p:nvPr/>
        </p:nvGrpSpPr>
        <p:grpSpPr>
          <a:xfrm>
            <a:off x="549001" y="555626"/>
            <a:ext cx="5276787" cy="876848"/>
            <a:chOff x="326687" y="247818"/>
            <a:chExt cx="6568026" cy="725466"/>
          </a:xfrm>
        </p:grpSpPr>
        <p:sp>
          <p:nvSpPr>
            <p:cNvPr id="33" name="文本框 32"/>
            <p:cNvSpPr txBox="1"/>
            <p:nvPr/>
          </p:nvSpPr>
          <p:spPr bwMode="auto">
            <a:xfrm>
              <a:off x="1834561" y="398033"/>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latin typeface="+mn-ea"/>
                </a:rPr>
                <a:t>循环链表</a:t>
              </a:r>
              <a:endParaRPr lang="zh-CN" altLang="en-US" sz="2400" kern="0" dirty="0">
                <a:solidFill>
                  <a:srgbClr val="0070C0"/>
                </a:solidFill>
                <a:latin typeface="+mn-ea"/>
              </a:endParaRPr>
            </a:p>
          </p:txBody>
        </p:sp>
        <p:grpSp>
          <p:nvGrpSpPr>
            <p:cNvPr id="34" name="组合 33"/>
            <p:cNvGrpSpPr/>
            <p:nvPr/>
          </p:nvGrpSpPr>
          <p:grpSpPr>
            <a:xfrm>
              <a:off x="326687" y="247818"/>
              <a:ext cx="4861582" cy="725466"/>
              <a:chOff x="326687" y="247818"/>
              <a:chExt cx="4861582" cy="725466"/>
            </a:xfrm>
          </p:grpSpPr>
          <p:grpSp>
            <p:nvGrpSpPr>
              <p:cNvPr id="35" name="组合 34"/>
              <p:cNvGrpSpPr/>
              <p:nvPr/>
            </p:nvGrpSpPr>
            <p:grpSpPr>
              <a:xfrm>
                <a:off x="349799" y="247818"/>
                <a:ext cx="4791980" cy="261575"/>
                <a:chOff x="349799" y="247818"/>
                <a:chExt cx="4791980" cy="261575"/>
              </a:xfrm>
            </p:grpSpPr>
            <p:cxnSp>
              <p:nvCxnSpPr>
                <p:cNvPr id="50" name="直接连接符 49"/>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4"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55"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36" name="组合 35"/>
              <p:cNvGrpSpPr/>
              <p:nvPr/>
            </p:nvGrpSpPr>
            <p:grpSpPr>
              <a:xfrm>
                <a:off x="349799" y="711709"/>
                <a:ext cx="4815092" cy="261575"/>
                <a:chOff x="358852" y="925118"/>
                <a:chExt cx="4815092" cy="261575"/>
              </a:xfrm>
            </p:grpSpPr>
            <p:cxnSp>
              <p:nvCxnSpPr>
                <p:cNvPr id="43" name="直接连接符 42"/>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8"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49"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37" name="组合 36"/>
              <p:cNvGrpSpPr/>
              <p:nvPr/>
            </p:nvGrpSpPr>
            <p:grpSpPr>
              <a:xfrm>
                <a:off x="5138963" y="489126"/>
                <a:ext cx="49306" cy="329693"/>
                <a:chOff x="5138963" y="489126"/>
                <a:chExt cx="49306" cy="329693"/>
              </a:xfrm>
            </p:grpSpPr>
            <p:sp>
              <p:nvSpPr>
                <p:cNvPr id="41" name="椭圆 40"/>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42" name="椭圆 41"/>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38" name="组合 37"/>
              <p:cNvGrpSpPr/>
              <p:nvPr/>
            </p:nvGrpSpPr>
            <p:grpSpPr>
              <a:xfrm>
                <a:off x="326687" y="399838"/>
                <a:ext cx="49306" cy="329693"/>
                <a:chOff x="5138963" y="489126"/>
                <a:chExt cx="49306" cy="329693"/>
              </a:xfrm>
            </p:grpSpPr>
            <p:sp>
              <p:nvSpPr>
                <p:cNvPr id="39" name="椭圆 3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40" name="椭圆 3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up)">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矩形 2"/>
          <p:cNvSpPr/>
          <p:nvPr/>
        </p:nvSpPr>
        <p:spPr>
          <a:xfrm>
            <a:off x="2244571" y="2119308"/>
            <a:ext cx="9334635" cy="3393218"/>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Rectangle 3"/>
          <p:cNvSpPr txBox="1">
            <a:spLocks noChangeArrowheads="1"/>
          </p:cNvSpPr>
          <p:nvPr/>
        </p:nvSpPr>
        <p:spPr>
          <a:xfrm>
            <a:off x="2965184" y="2277673"/>
            <a:ext cx="8531491" cy="3739950"/>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6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对于大多数线性表的应用问题，采用单向链表或循环链表已经足够了。但有的应用问题需要经常访问一个结点的前驱结点，虽然循环链表通过首尾相连，从某一结点出发能够找到它前面的结点比单向链表要容易，但要找一个结点的直接前驱结点仍然很不方便，需要转一圈才行。此时，如果采用双向链表结构，应用代码将变得简单方便。</a:t>
            </a:r>
            <a:endParaRPr lang="zh-CN" altLang="en-US" sz="26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marL="0" indent="0">
              <a:lnSpc>
                <a:spcPct val="150000"/>
              </a:lnSpc>
              <a:buNone/>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7" name="组合 6"/>
          <p:cNvGrpSpPr/>
          <p:nvPr/>
        </p:nvGrpSpPr>
        <p:grpSpPr>
          <a:xfrm>
            <a:off x="887030" y="2833999"/>
            <a:ext cx="1942634" cy="1897530"/>
            <a:chOff x="887030" y="2833999"/>
            <a:chExt cx="1942634" cy="1897530"/>
          </a:xfrm>
        </p:grpSpPr>
        <p:grpSp>
          <p:nvGrpSpPr>
            <p:cNvPr id="4" name="组合 3"/>
            <p:cNvGrpSpPr/>
            <p:nvPr/>
          </p:nvGrpSpPr>
          <p:grpSpPr>
            <a:xfrm>
              <a:off x="887030" y="2833999"/>
              <a:ext cx="1942634" cy="1897530"/>
              <a:chOff x="887030" y="2833999"/>
              <a:chExt cx="1942634" cy="1897530"/>
            </a:xfrm>
          </p:grpSpPr>
          <p:grpSp>
            <p:nvGrpSpPr>
              <p:cNvPr id="37" name="组合 36"/>
              <p:cNvGrpSpPr>
                <a:grpSpLocks noChangeAspect="1"/>
              </p:cNvGrpSpPr>
              <p:nvPr/>
            </p:nvGrpSpPr>
            <p:grpSpPr bwMode="auto">
              <a:xfrm>
                <a:off x="927538" y="2833999"/>
                <a:ext cx="1902126" cy="1897530"/>
                <a:chOff x="3471" y="1280"/>
                <a:chExt cx="829" cy="827"/>
              </a:xfrm>
              <a:solidFill>
                <a:srgbClr val="0070C0"/>
              </a:solidFill>
            </p:grpSpPr>
            <p:sp>
              <p:nvSpPr>
                <p:cNvPr id="38"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sp>
            <p:nvSpPr>
              <p:cNvPr id="2" name="矩形 1"/>
              <p:cNvSpPr/>
              <p:nvPr/>
            </p:nvSpPr>
            <p:spPr>
              <a:xfrm>
                <a:off x="887030" y="3481790"/>
                <a:ext cx="184731" cy="646331"/>
              </a:xfrm>
              <a:prstGeom prst="rect">
                <a:avLst/>
              </a:prstGeom>
            </p:spPr>
            <p:txBody>
              <a:bodyPr wrap="none">
                <a:spAutoFit/>
              </a:bodyPr>
              <a:lstStyle/>
              <a:p>
                <a:endParaRPr lang="zh-CN" altLang="en-US" sz="3600" dirty="0"/>
              </a:p>
            </p:txBody>
          </p:sp>
        </p:grpSp>
        <p:sp>
          <p:nvSpPr>
            <p:cNvPr id="3" name="矩形 2"/>
            <p:cNvSpPr/>
            <p:nvPr/>
          </p:nvSpPr>
          <p:spPr>
            <a:xfrm>
              <a:off x="1300190" y="3209738"/>
              <a:ext cx="1196630" cy="1200329"/>
            </a:xfrm>
            <a:prstGeom prst="rect">
              <a:avLst/>
            </a:prstGeom>
          </p:spPr>
          <p:txBody>
            <a:bodyPr wrap="square">
              <a:spAutoFit/>
            </a:bodyPr>
            <a:lstStyle/>
            <a:p>
              <a:pPr>
                <a:defRPr/>
              </a:pPr>
              <a:r>
                <a:rPr lang="zh-CN" altLang="en-US" sz="3600" kern="0" dirty="0">
                  <a:solidFill>
                    <a:srgbClr val="0070C0"/>
                  </a:solidFill>
                  <a:latin typeface="微软雅黑" panose="020B0503020204020204" pitchFamily="34" charset="-122"/>
                  <a:ea typeface="微软雅黑" panose="020B0503020204020204" pitchFamily="34" charset="-122"/>
                </a:rPr>
                <a:t>双向链表</a:t>
              </a:r>
              <a:endParaRPr lang="zh-CN" altLang="en-US" sz="3600" kern="0" dirty="0">
                <a:solidFill>
                  <a:srgbClr val="0070C0"/>
                </a:solidFill>
                <a:latin typeface="微软雅黑" panose="020B0503020204020204" pitchFamily="34" charset="-122"/>
                <a:ea typeface="微软雅黑" panose="020B0503020204020204" pitchFamily="34" charset="-122"/>
              </a:endParaRPr>
            </a:p>
          </p:txBody>
        </p:sp>
      </p:grpSp>
      <p:grpSp>
        <p:nvGrpSpPr>
          <p:cNvPr id="78" name="组合 77"/>
          <p:cNvGrpSpPr/>
          <p:nvPr/>
        </p:nvGrpSpPr>
        <p:grpSpPr>
          <a:xfrm>
            <a:off x="549001" y="555626"/>
            <a:ext cx="5276787" cy="876848"/>
            <a:chOff x="326687" y="247818"/>
            <a:chExt cx="6568026" cy="725466"/>
          </a:xfrm>
        </p:grpSpPr>
        <p:sp>
          <p:nvSpPr>
            <p:cNvPr id="81" name="文本框 80"/>
            <p:cNvSpPr txBox="1"/>
            <p:nvPr/>
          </p:nvSpPr>
          <p:spPr bwMode="auto">
            <a:xfrm>
              <a:off x="1834561" y="398033"/>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smtClean="0">
                  <a:solidFill>
                    <a:srgbClr val="0070C0"/>
                  </a:solidFill>
                  <a:latin typeface="+mn-ea"/>
                </a:rPr>
                <a:t>双向链表</a:t>
              </a:r>
              <a:endParaRPr lang="zh-CN" altLang="en-US" sz="2400" kern="0" dirty="0">
                <a:solidFill>
                  <a:srgbClr val="0070C0"/>
                </a:solidFill>
                <a:latin typeface="+mn-ea"/>
              </a:endParaRPr>
            </a:p>
          </p:txBody>
        </p:sp>
        <p:grpSp>
          <p:nvGrpSpPr>
            <p:cNvPr id="82" name="组合 81"/>
            <p:cNvGrpSpPr/>
            <p:nvPr/>
          </p:nvGrpSpPr>
          <p:grpSpPr>
            <a:xfrm>
              <a:off x="326687" y="247818"/>
              <a:ext cx="4861582" cy="725466"/>
              <a:chOff x="326687" y="247818"/>
              <a:chExt cx="4861582" cy="725466"/>
            </a:xfrm>
          </p:grpSpPr>
          <p:grpSp>
            <p:nvGrpSpPr>
              <p:cNvPr id="83" name="组合 82"/>
              <p:cNvGrpSpPr/>
              <p:nvPr/>
            </p:nvGrpSpPr>
            <p:grpSpPr>
              <a:xfrm>
                <a:off x="349799" y="247818"/>
                <a:ext cx="4791980" cy="261575"/>
                <a:chOff x="349799" y="247818"/>
                <a:chExt cx="4791980" cy="261575"/>
              </a:xfrm>
            </p:grpSpPr>
            <p:cxnSp>
              <p:nvCxnSpPr>
                <p:cNvPr id="98" name="直接连接符 9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2"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103"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84" name="组合 83"/>
              <p:cNvGrpSpPr/>
              <p:nvPr/>
            </p:nvGrpSpPr>
            <p:grpSpPr>
              <a:xfrm>
                <a:off x="349799" y="711709"/>
                <a:ext cx="4815092" cy="261575"/>
                <a:chOff x="358852" y="925118"/>
                <a:chExt cx="4815092" cy="261575"/>
              </a:xfrm>
            </p:grpSpPr>
            <p:cxnSp>
              <p:nvCxnSpPr>
                <p:cNvPr id="91" name="直接连接符 9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6"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97"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85" name="组合 84"/>
              <p:cNvGrpSpPr/>
              <p:nvPr/>
            </p:nvGrpSpPr>
            <p:grpSpPr>
              <a:xfrm>
                <a:off x="5138963" y="489126"/>
                <a:ext cx="49306" cy="329693"/>
                <a:chOff x="5138963" y="489126"/>
                <a:chExt cx="49306" cy="329693"/>
              </a:xfrm>
            </p:grpSpPr>
            <p:sp>
              <p:nvSpPr>
                <p:cNvPr id="89" name="椭圆 8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90" name="椭圆 8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86" name="组合 85"/>
              <p:cNvGrpSpPr/>
              <p:nvPr/>
            </p:nvGrpSpPr>
            <p:grpSpPr>
              <a:xfrm>
                <a:off x="326687" y="399838"/>
                <a:ext cx="49306" cy="329693"/>
                <a:chOff x="5138963" y="489126"/>
                <a:chExt cx="49306" cy="329693"/>
              </a:xfrm>
            </p:grpSpPr>
            <p:sp>
              <p:nvSpPr>
                <p:cNvPr id="87" name="椭圆 8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88" name="椭圆 8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wipe(left)">
                                      <p:cBhvr>
                                        <p:cTn id="7" dur="500"/>
                                        <p:tgtEl>
                                          <p:spTgt spid="78"/>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par>
                          <p:cTn id="14" fill="hold">
                            <p:stCondLst>
                              <p:cond delay="1000"/>
                            </p:stCondLst>
                            <p:childTnLst>
                              <p:par>
                                <p:cTn id="15" presetID="22" presetClass="entr" presetSubtype="2" fill="hold" grpId="0" nodeType="afterEffect">
                                  <p:stCondLst>
                                    <p:cond delay="0"/>
                                  </p:stCondLst>
                                  <p:childTnLst>
                                    <p:set>
                                      <p:cBhvr>
                                        <p:cTn id="16" dur="1" fill="hold">
                                          <p:stCondLst>
                                            <p:cond delay="0"/>
                                          </p:stCondLst>
                                        </p:cTn>
                                        <p:tgtEl>
                                          <p:spTgt spid="79"/>
                                        </p:tgtEl>
                                        <p:attrNameLst>
                                          <p:attrName>style.visibility</p:attrName>
                                        </p:attrNameLst>
                                      </p:cBhvr>
                                      <p:to>
                                        <p:strVal val="visible"/>
                                      </p:to>
                                    </p:set>
                                    <p:animEffect transition="in" filter="wipe(right)">
                                      <p:cBhvr>
                                        <p:cTn id="17" dur="500"/>
                                        <p:tgtEl>
                                          <p:spTgt spid="79"/>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80">
                                            <p:txEl>
                                              <p:pRg st="0" end="0"/>
                                            </p:txEl>
                                          </p:spTgt>
                                        </p:tgtEl>
                                        <p:attrNameLst>
                                          <p:attrName>style.visibility</p:attrName>
                                        </p:attrNameLst>
                                      </p:cBhvr>
                                      <p:to>
                                        <p:strVal val="visible"/>
                                      </p:to>
                                    </p:set>
                                    <p:animEffect transition="in" filter="wipe(left)">
                                      <p:cBhvr>
                                        <p:cTn id="21" dur="500"/>
                                        <p:tgtEl>
                                          <p:spTgt spid="8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20560" y="1624861"/>
            <a:ext cx="10339920" cy="1421928"/>
          </a:xfrm>
          <a:prstGeom prst="rect">
            <a:avLst/>
          </a:prstGeom>
        </p:spPr>
        <p:txBody>
          <a:bodyPr wrap="square">
            <a:spAutoFit/>
          </a:bodyPr>
          <a:lstStyle/>
          <a:p>
            <a:pPr>
              <a:lnSpc>
                <a:spcPct val="120000"/>
              </a:lnSpc>
            </a:pP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双向链表的每个结点含有两个指针域，一个指针指向其前驱结点；另一个指针指向其后继结点。如果将双向链表第一个结点的</a:t>
            </a:r>
            <a:r>
              <a:rPr lang="en-US" altLang="zh-CN" sz="2400" dirty="0" err="1">
                <a:solidFill>
                  <a:schemeClr val="tx1">
                    <a:lumMod val="85000"/>
                    <a:lumOff val="15000"/>
                  </a:schemeClr>
                </a:solidFill>
                <a:latin typeface="Times New Roman" panose="02020603050405020304" pitchFamily="18" charset="0"/>
                <a:cs typeface="Times New Roman" panose="02020603050405020304" pitchFamily="18" charset="0"/>
              </a:rPr>
              <a:t>prev</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指针指向最后一个结点，将最后一个结点的</a:t>
            </a:r>
            <a:r>
              <a:rPr lang="en-US" altLang="zh-CN" sz="2400" dirty="0">
                <a:solidFill>
                  <a:schemeClr val="tx1">
                    <a:lumMod val="85000"/>
                    <a:lumOff val="15000"/>
                  </a:schemeClr>
                </a:solidFill>
                <a:latin typeface="Times New Roman" panose="02020603050405020304" pitchFamily="18" charset="0"/>
                <a:cs typeface="Times New Roman" panose="02020603050405020304" pitchFamily="18" charset="0"/>
              </a:rPr>
              <a:t>next</a:t>
            </a:r>
            <a:r>
              <a:rPr lang="zh-CN" altLang="en-US" sz="2400" dirty="0">
                <a:solidFill>
                  <a:schemeClr val="tx1">
                    <a:lumMod val="85000"/>
                    <a:lumOff val="15000"/>
                  </a:schemeClr>
                </a:solidFill>
                <a:latin typeface="Times New Roman" panose="02020603050405020304" pitchFamily="18" charset="0"/>
                <a:cs typeface="Times New Roman" panose="02020603050405020304" pitchFamily="18" charset="0"/>
              </a:rPr>
              <a:t>指针与指向第一个结点，就构成了</a:t>
            </a:r>
            <a:r>
              <a:rPr lang="zh-CN" altLang="en-US" sz="2400" dirty="0">
                <a:solidFill>
                  <a:srgbClr val="0070C0"/>
                </a:solidFill>
                <a:latin typeface="+mn-ea"/>
              </a:rPr>
              <a:t>双向循环链表。</a:t>
            </a:r>
            <a:endParaRPr lang="zh-CN" altLang="en-US" sz="2400" dirty="0">
              <a:solidFill>
                <a:srgbClr val="0070C0"/>
              </a:solidFill>
              <a:latin typeface="+mn-ea"/>
            </a:endParaRPr>
          </a:p>
        </p:txBody>
      </p:sp>
      <p:sp>
        <p:nvSpPr>
          <p:cNvPr id="4" name="矩形 3"/>
          <p:cNvSpPr/>
          <p:nvPr/>
        </p:nvSpPr>
        <p:spPr>
          <a:xfrm>
            <a:off x="1542916" y="4366239"/>
            <a:ext cx="2595582" cy="369332"/>
          </a:xfrm>
          <a:prstGeom prst="rect">
            <a:avLst/>
          </a:prstGeom>
        </p:spPr>
        <p:txBody>
          <a:bodyPr wrap="none">
            <a:spAutoFit/>
          </a:bodyPr>
          <a:lstStyle/>
          <a:p>
            <a:pPr algn="just"/>
            <a:r>
              <a:rPr lang="zh-CN" altLang="en-US" dirty="0">
                <a:latin typeface="Times New Roman" panose="02020603050405020304" pitchFamily="18" charset="0"/>
                <a:cs typeface="Mangal" pitchFamily="2" charset="0"/>
              </a:rPr>
              <a:t>（</a:t>
            </a:r>
            <a:r>
              <a:rPr lang="en-US" altLang="zh-CN" dirty="0">
                <a:latin typeface="Times New Roman" panose="02020603050405020304" pitchFamily="18" charset="0"/>
                <a:cs typeface="Mangal" pitchFamily="2" charset="0"/>
              </a:rPr>
              <a:t>a</a:t>
            </a:r>
            <a:r>
              <a:rPr lang="zh-CN" altLang="en-US" dirty="0">
                <a:latin typeface="Times New Roman" panose="02020603050405020304" pitchFamily="18" charset="0"/>
                <a:cs typeface="Mangal" pitchFamily="2" charset="0"/>
              </a:rPr>
              <a:t>）双向链表结点结构</a:t>
            </a:r>
            <a:endParaRPr lang="zh-CN" altLang="en-US" dirty="0">
              <a:latin typeface="Mangal" pitchFamily="2" charset="0"/>
              <a:cs typeface="Mangal" pitchFamily="2" charset="0"/>
            </a:endParaRPr>
          </a:p>
        </p:txBody>
      </p:sp>
      <p:grpSp>
        <p:nvGrpSpPr>
          <p:cNvPr id="208916" name="组合 208915"/>
          <p:cNvGrpSpPr/>
          <p:nvPr/>
        </p:nvGrpSpPr>
        <p:grpSpPr>
          <a:xfrm>
            <a:off x="1532666" y="3657832"/>
            <a:ext cx="2905877" cy="422595"/>
            <a:chOff x="1093816" y="4096647"/>
            <a:chExt cx="2905877" cy="422595"/>
          </a:xfrm>
        </p:grpSpPr>
        <p:grpSp>
          <p:nvGrpSpPr>
            <p:cNvPr id="118" name="组合 117"/>
            <p:cNvGrpSpPr/>
            <p:nvPr/>
          </p:nvGrpSpPr>
          <p:grpSpPr>
            <a:xfrm>
              <a:off x="1093816" y="4096647"/>
              <a:ext cx="2905877" cy="422595"/>
              <a:chOff x="939567" y="3682287"/>
              <a:chExt cx="3309481" cy="481290"/>
            </a:xfrm>
          </p:grpSpPr>
          <p:sp>
            <p:nvSpPr>
              <p:cNvPr id="5" name="矩形 4"/>
              <p:cNvSpPr/>
              <p:nvPr/>
            </p:nvSpPr>
            <p:spPr>
              <a:xfrm>
                <a:off x="939567" y="3684122"/>
                <a:ext cx="3309481" cy="47945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3" name="直接连接符 112"/>
              <p:cNvCxnSpPr/>
              <p:nvPr/>
            </p:nvCxnSpPr>
            <p:spPr>
              <a:xfrm>
                <a:off x="1968545" y="3682287"/>
                <a:ext cx="0" cy="47945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a:off x="3178220" y="3682287"/>
                <a:ext cx="0" cy="47945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19" name="矩形 118"/>
            <p:cNvSpPr/>
            <p:nvPr/>
          </p:nvSpPr>
          <p:spPr>
            <a:xfrm>
              <a:off x="1255046" y="4108516"/>
              <a:ext cx="595035" cy="369332"/>
            </a:xfrm>
            <a:prstGeom prst="rect">
              <a:avLst/>
            </a:prstGeom>
          </p:spPr>
          <p:txBody>
            <a:bodyPr wrap="none">
              <a:spAutoFit/>
            </a:bodyPr>
            <a:lstStyle/>
            <a:p>
              <a:r>
                <a:rPr lang="en-US" altLang="zh-CN" dirty="0" err="1">
                  <a:latin typeface="Times New Roman" panose="02020603050405020304" pitchFamily="18" charset="0"/>
                  <a:cs typeface="Mangal" pitchFamily="2" charset="0"/>
                </a:rPr>
                <a:t>prev</a:t>
              </a:r>
              <a:endParaRPr lang="zh-CN" altLang="en-US" dirty="0"/>
            </a:p>
          </p:txBody>
        </p:sp>
        <p:sp>
          <p:nvSpPr>
            <p:cNvPr id="120" name="矩形 119"/>
            <p:cNvSpPr/>
            <p:nvPr/>
          </p:nvSpPr>
          <p:spPr>
            <a:xfrm>
              <a:off x="2215848" y="4102975"/>
              <a:ext cx="569387" cy="369332"/>
            </a:xfrm>
            <a:prstGeom prst="rect">
              <a:avLst/>
            </a:prstGeom>
          </p:spPr>
          <p:txBody>
            <a:bodyPr wrap="none">
              <a:spAutoFit/>
            </a:bodyPr>
            <a:lstStyle/>
            <a:p>
              <a:r>
                <a:rPr lang="en-US" altLang="zh-CN" dirty="0">
                  <a:latin typeface="Times New Roman" panose="02020603050405020304" pitchFamily="18" charset="0"/>
                  <a:cs typeface="Mangal" pitchFamily="2" charset="0"/>
                </a:rPr>
                <a:t>data</a:t>
              </a:r>
              <a:endParaRPr lang="zh-CN" altLang="en-US" dirty="0"/>
            </a:p>
          </p:txBody>
        </p:sp>
        <p:sp>
          <p:nvSpPr>
            <p:cNvPr id="121" name="矩形 120"/>
            <p:cNvSpPr/>
            <p:nvPr/>
          </p:nvSpPr>
          <p:spPr>
            <a:xfrm>
              <a:off x="3206513" y="4100320"/>
              <a:ext cx="582211" cy="369332"/>
            </a:xfrm>
            <a:prstGeom prst="rect">
              <a:avLst/>
            </a:prstGeom>
          </p:spPr>
          <p:txBody>
            <a:bodyPr wrap="none">
              <a:spAutoFit/>
            </a:bodyPr>
            <a:lstStyle/>
            <a:p>
              <a:r>
                <a:rPr lang="en-US" altLang="zh-CN" dirty="0">
                  <a:latin typeface="Times New Roman" panose="02020603050405020304" pitchFamily="18" charset="0"/>
                  <a:cs typeface="Mangal" pitchFamily="2" charset="0"/>
                </a:rPr>
                <a:t>next</a:t>
              </a:r>
              <a:endParaRPr lang="zh-CN" altLang="en-US" dirty="0"/>
            </a:p>
          </p:txBody>
        </p:sp>
      </p:grpSp>
      <p:grpSp>
        <p:nvGrpSpPr>
          <p:cNvPr id="208915" name="组合 208914"/>
          <p:cNvGrpSpPr/>
          <p:nvPr/>
        </p:nvGrpSpPr>
        <p:grpSpPr>
          <a:xfrm>
            <a:off x="5279315" y="2985859"/>
            <a:ext cx="5567680" cy="1347994"/>
            <a:chOff x="4987579" y="3406079"/>
            <a:chExt cx="5567680" cy="1347994"/>
          </a:xfrm>
        </p:grpSpPr>
        <p:grpSp>
          <p:nvGrpSpPr>
            <p:cNvPr id="124" name="组合 123"/>
            <p:cNvGrpSpPr/>
            <p:nvPr/>
          </p:nvGrpSpPr>
          <p:grpSpPr>
            <a:xfrm>
              <a:off x="5072554" y="4323282"/>
              <a:ext cx="1375871" cy="422595"/>
              <a:chOff x="939567" y="3682287"/>
              <a:chExt cx="3309481" cy="481290"/>
            </a:xfrm>
          </p:grpSpPr>
          <p:sp>
            <p:nvSpPr>
              <p:cNvPr id="125" name="矩形 124"/>
              <p:cNvSpPr/>
              <p:nvPr/>
            </p:nvSpPr>
            <p:spPr>
              <a:xfrm>
                <a:off x="939567" y="3684122"/>
                <a:ext cx="3309481" cy="47945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6" name="直接连接符 125"/>
              <p:cNvCxnSpPr/>
              <p:nvPr/>
            </p:nvCxnSpPr>
            <p:spPr>
              <a:xfrm>
                <a:off x="1968545" y="3682287"/>
                <a:ext cx="0" cy="47945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a:off x="3178220" y="3682287"/>
                <a:ext cx="0" cy="47945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23" name="矩形 122"/>
            <p:cNvSpPr/>
            <p:nvPr/>
          </p:nvSpPr>
          <p:spPr>
            <a:xfrm>
              <a:off x="5398660" y="4230853"/>
              <a:ext cx="684351" cy="523220"/>
            </a:xfrm>
            <a:prstGeom prst="rect">
              <a:avLst/>
            </a:prstGeom>
          </p:spPr>
          <p:txBody>
            <a:bodyPr wrap="square">
              <a:spAutoFit/>
            </a:bodyPr>
            <a:lstStyle/>
            <a:p>
              <a:pPr algn="ctr"/>
              <a:r>
                <a:rPr lang="en-US" altLang="zh-CN" sz="2800" dirty="0">
                  <a:latin typeface="Times New Roman" panose="02020603050405020304" pitchFamily="18" charset="0"/>
                  <a:cs typeface="Mangal" pitchFamily="2" charset="0"/>
                </a:rPr>
                <a:t>e</a:t>
              </a:r>
              <a:r>
                <a:rPr lang="en-US" altLang="zh-CN" sz="2800" baseline="-25000" dirty="0">
                  <a:latin typeface="Times New Roman" panose="02020603050405020304" pitchFamily="18" charset="0"/>
                  <a:cs typeface="Mangal" pitchFamily="2" charset="0"/>
                </a:rPr>
                <a:t>1</a:t>
              </a:r>
              <a:endParaRPr lang="en-US" altLang="zh-CN" sz="2800" dirty="0"/>
            </a:p>
          </p:txBody>
        </p:sp>
        <p:grpSp>
          <p:nvGrpSpPr>
            <p:cNvPr id="129" name="组合 128"/>
            <p:cNvGrpSpPr/>
            <p:nvPr/>
          </p:nvGrpSpPr>
          <p:grpSpPr>
            <a:xfrm>
              <a:off x="6727773" y="4323282"/>
              <a:ext cx="1375871" cy="422595"/>
              <a:chOff x="939567" y="3682287"/>
              <a:chExt cx="3309481" cy="481290"/>
            </a:xfrm>
          </p:grpSpPr>
          <p:sp>
            <p:nvSpPr>
              <p:cNvPr id="130" name="矩形 129"/>
              <p:cNvSpPr/>
              <p:nvPr/>
            </p:nvSpPr>
            <p:spPr>
              <a:xfrm>
                <a:off x="939567" y="3684122"/>
                <a:ext cx="3309481" cy="47945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1" name="直接连接符 130"/>
              <p:cNvCxnSpPr/>
              <p:nvPr/>
            </p:nvCxnSpPr>
            <p:spPr>
              <a:xfrm>
                <a:off x="1968545" y="3682287"/>
                <a:ext cx="0" cy="47945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a:off x="3178220" y="3682287"/>
                <a:ext cx="0" cy="47945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3" name="矩形 132"/>
            <p:cNvSpPr/>
            <p:nvPr/>
          </p:nvSpPr>
          <p:spPr>
            <a:xfrm>
              <a:off x="7053879" y="4230853"/>
              <a:ext cx="684351" cy="523220"/>
            </a:xfrm>
            <a:prstGeom prst="rect">
              <a:avLst/>
            </a:prstGeom>
          </p:spPr>
          <p:txBody>
            <a:bodyPr wrap="square">
              <a:spAutoFit/>
            </a:bodyPr>
            <a:lstStyle/>
            <a:p>
              <a:pPr algn="ctr"/>
              <a:r>
                <a:rPr lang="en-US" altLang="zh-CN" sz="2800" dirty="0">
                  <a:latin typeface="Times New Roman" panose="02020603050405020304" pitchFamily="18" charset="0"/>
                  <a:cs typeface="Mangal" pitchFamily="2" charset="0"/>
                </a:rPr>
                <a:t>e</a:t>
              </a:r>
              <a:r>
                <a:rPr lang="en-US" altLang="zh-CN" sz="2800" baseline="-25000" dirty="0">
                  <a:latin typeface="Times New Roman" panose="02020603050405020304" pitchFamily="18" charset="0"/>
                  <a:cs typeface="Mangal" pitchFamily="2" charset="0"/>
                </a:rPr>
                <a:t>2</a:t>
              </a:r>
              <a:endParaRPr lang="en-US" altLang="zh-CN" sz="2800" dirty="0"/>
            </a:p>
          </p:txBody>
        </p:sp>
        <p:sp>
          <p:nvSpPr>
            <p:cNvPr id="134" name="Line 11"/>
            <p:cNvSpPr>
              <a:spLocks noChangeShapeType="1"/>
            </p:cNvSpPr>
            <p:nvPr/>
          </p:nvSpPr>
          <p:spPr bwMode="auto">
            <a:xfrm>
              <a:off x="6142454" y="4483642"/>
              <a:ext cx="582113" cy="0"/>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35" name="Line 12"/>
            <p:cNvSpPr>
              <a:spLocks noChangeShapeType="1"/>
            </p:cNvSpPr>
            <p:nvPr/>
          </p:nvSpPr>
          <p:spPr bwMode="auto">
            <a:xfrm flipH="1">
              <a:off x="6336078" y="4643460"/>
              <a:ext cx="583354" cy="0"/>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36" name="Line 11"/>
            <p:cNvSpPr>
              <a:spLocks noChangeShapeType="1"/>
            </p:cNvSpPr>
            <p:nvPr/>
          </p:nvSpPr>
          <p:spPr bwMode="auto">
            <a:xfrm>
              <a:off x="7748108" y="4478902"/>
              <a:ext cx="582113" cy="0"/>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37" name="Line 12"/>
            <p:cNvSpPr>
              <a:spLocks noChangeShapeType="1"/>
            </p:cNvSpPr>
            <p:nvPr/>
          </p:nvSpPr>
          <p:spPr bwMode="auto">
            <a:xfrm flipH="1">
              <a:off x="7941732" y="4638720"/>
              <a:ext cx="583354" cy="0"/>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nvGrpSpPr>
            <p:cNvPr id="142" name="组合 141"/>
            <p:cNvGrpSpPr/>
            <p:nvPr/>
          </p:nvGrpSpPr>
          <p:grpSpPr>
            <a:xfrm>
              <a:off x="9179388" y="4281165"/>
              <a:ext cx="1375871" cy="422595"/>
              <a:chOff x="939567" y="3682287"/>
              <a:chExt cx="3309481" cy="481290"/>
            </a:xfrm>
          </p:grpSpPr>
          <p:sp>
            <p:nvSpPr>
              <p:cNvPr id="143" name="矩形 142"/>
              <p:cNvSpPr/>
              <p:nvPr/>
            </p:nvSpPr>
            <p:spPr>
              <a:xfrm>
                <a:off x="939567" y="3684122"/>
                <a:ext cx="3309481" cy="47945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4" name="直接连接符 143"/>
              <p:cNvCxnSpPr/>
              <p:nvPr/>
            </p:nvCxnSpPr>
            <p:spPr>
              <a:xfrm>
                <a:off x="1968545" y="3682287"/>
                <a:ext cx="0" cy="47945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3178220" y="3682287"/>
                <a:ext cx="0" cy="47945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46" name="矩形 145"/>
            <p:cNvSpPr/>
            <p:nvPr/>
          </p:nvSpPr>
          <p:spPr>
            <a:xfrm>
              <a:off x="9507748" y="4202269"/>
              <a:ext cx="684351" cy="523220"/>
            </a:xfrm>
            <a:prstGeom prst="rect">
              <a:avLst/>
            </a:prstGeom>
          </p:spPr>
          <p:txBody>
            <a:bodyPr wrap="square">
              <a:spAutoFit/>
            </a:bodyPr>
            <a:lstStyle/>
            <a:p>
              <a:pPr algn="ctr"/>
              <a:r>
                <a:rPr lang="en-US" altLang="zh-CN" sz="2800" dirty="0" err="1">
                  <a:latin typeface="Times New Roman" panose="02020603050405020304" pitchFamily="18" charset="0"/>
                  <a:cs typeface="Mangal" pitchFamily="2" charset="0"/>
                </a:rPr>
                <a:t>e</a:t>
              </a:r>
              <a:r>
                <a:rPr lang="en-US" altLang="zh-CN" sz="2800" baseline="-25000" dirty="0" err="1">
                  <a:latin typeface="Times New Roman" panose="02020603050405020304" pitchFamily="18" charset="0"/>
                  <a:cs typeface="Mangal" pitchFamily="2" charset="0"/>
                </a:rPr>
                <a:t>n</a:t>
              </a:r>
              <a:endParaRPr lang="en-US" altLang="zh-CN" sz="2800" dirty="0"/>
            </a:p>
          </p:txBody>
        </p:sp>
        <p:sp>
          <p:nvSpPr>
            <p:cNvPr id="147" name="Line 11"/>
            <p:cNvSpPr>
              <a:spLocks noChangeShapeType="1"/>
            </p:cNvSpPr>
            <p:nvPr/>
          </p:nvSpPr>
          <p:spPr bwMode="auto">
            <a:xfrm>
              <a:off x="8694087" y="4478902"/>
              <a:ext cx="582113" cy="0"/>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48" name="Line 12"/>
            <p:cNvSpPr>
              <a:spLocks noChangeShapeType="1"/>
            </p:cNvSpPr>
            <p:nvPr/>
          </p:nvSpPr>
          <p:spPr bwMode="auto">
            <a:xfrm flipH="1">
              <a:off x="8887711" y="4638720"/>
              <a:ext cx="583354" cy="0"/>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08896" name="矩形 208895"/>
            <p:cNvSpPr/>
            <p:nvPr/>
          </p:nvSpPr>
          <p:spPr>
            <a:xfrm>
              <a:off x="8488017" y="4294236"/>
              <a:ext cx="415498" cy="369332"/>
            </a:xfrm>
            <a:prstGeom prst="rect">
              <a:avLst/>
            </a:prstGeom>
          </p:spPr>
          <p:txBody>
            <a:bodyPr wrap="none">
              <a:spAutoFit/>
            </a:bodyPr>
            <a:lstStyle/>
            <a:p>
              <a:pPr algn="just"/>
              <a:r>
                <a:rPr lang="en-US" altLang="zh-CN" dirty="0">
                  <a:latin typeface="Times New Roman" panose="02020603050405020304" pitchFamily="18" charset="0"/>
                  <a:cs typeface="Mangal" pitchFamily="2" charset="0"/>
                </a:rPr>
                <a:t>…</a:t>
              </a:r>
              <a:endParaRPr lang="en-US" altLang="zh-CN" dirty="0">
                <a:latin typeface="Mangal" pitchFamily="2" charset="0"/>
                <a:cs typeface="Mangal" pitchFamily="2" charset="0"/>
              </a:endParaRPr>
            </a:p>
          </p:txBody>
        </p:sp>
        <p:sp>
          <p:nvSpPr>
            <p:cNvPr id="150" name="Line 55"/>
            <p:cNvSpPr>
              <a:spLocks noChangeShapeType="1"/>
            </p:cNvSpPr>
            <p:nvPr/>
          </p:nvSpPr>
          <p:spPr bwMode="auto">
            <a:xfrm>
              <a:off x="5265861" y="3842216"/>
              <a:ext cx="1241" cy="479455"/>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51" name="Line 63"/>
            <p:cNvSpPr>
              <a:spLocks noChangeShapeType="1"/>
            </p:cNvSpPr>
            <p:nvPr/>
          </p:nvSpPr>
          <p:spPr bwMode="auto">
            <a:xfrm>
              <a:off x="10339786" y="3748666"/>
              <a:ext cx="1241" cy="479455"/>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08897" name="矩形 208896"/>
            <p:cNvSpPr/>
            <p:nvPr/>
          </p:nvSpPr>
          <p:spPr>
            <a:xfrm>
              <a:off x="4987579" y="3498097"/>
              <a:ext cx="556563" cy="369332"/>
            </a:xfrm>
            <a:prstGeom prst="rect">
              <a:avLst/>
            </a:prstGeom>
          </p:spPr>
          <p:txBody>
            <a:bodyPr wrap="none">
              <a:spAutoFit/>
            </a:bodyPr>
            <a:lstStyle/>
            <a:p>
              <a:pPr algn="just"/>
              <a:r>
                <a:rPr lang="en-US" altLang="zh-CN" dirty="0">
                  <a:latin typeface="Times New Roman" panose="02020603050405020304" pitchFamily="18" charset="0"/>
                  <a:cs typeface="Mangal" pitchFamily="2" charset="0"/>
                </a:rPr>
                <a:t>first</a:t>
              </a:r>
              <a:endParaRPr lang="en-US" altLang="zh-CN" dirty="0">
                <a:latin typeface="Times New Roman" panose="02020603050405020304" pitchFamily="18" charset="0"/>
                <a:cs typeface="Mangal" pitchFamily="2" charset="0"/>
              </a:endParaRPr>
            </a:p>
          </p:txBody>
        </p:sp>
        <p:sp>
          <p:nvSpPr>
            <p:cNvPr id="208899" name="矩形 208898"/>
            <p:cNvSpPr/>
            <p:nvPr/>
          </p:nvSpPr>
          <p:spPr>
            <a:xfrm>
              <a:off x="10037168" y="3406079"/>
              <a:ext cx="518091" cy="369332"/>
            </a:xfrm>
            <a:prstGeom prst="rect">
              <a:avLst/>
            </a:prstGeom>
          </p:spPr>
          <p:txBody>
            <a:bodyPr wrap="none">
              <a:spAutoFit/>
            </a:bodyPr>
            <a:lstStyle/>
            <a:p>
              <a:pPr algn="just"/>
              <a:r>
                <a:rPr lang="en-US" altLang="zh-CN" dirty="0">
                  <a:latin typeface="Times New Roman" panose="02020603050405020304" pitchFamily="18" charset="0"/>
                  <a:cs typeface="Mangal" pitchFamily="2" charset="0"/>
                </a:rPr>
                <a:t>end</a:t>
              </a:r>
              <a:endParaRPr lang="en-US" altLang="zh-CN" dirty="0">
                <a:latin typeface="Times New Roman" panose="02020603050405020304" pitchFamily="18" charset="0"/>
                <a:cs typeface="Mangal" pitchFamily="2" charset="0"/>
              </a:endParaRPr>
            </a:p>
          </p:txBody>
        </p:sp>
      </p:grpSp>
      <p:sp>
        <p:nvSpPr>
          <p:cNvPr id="208900" name="矩形 208899"/>
          <p:cNvSpPr/>
          <p:nvPr/>
        </p:nvSpPr>
        <p:spPr>
          <a:xfrm>
            <a:off x="7094676" y="4467094"/>
            <a:ext cx="1685077" cy="369332"/>
          </a:xfrm>
          <a:prstGeom prst="rect">
            <a:avLst/>
          </a:prstGeom>
        </p:spPr>
        <p:txBody>
          <a:bodyPr wrap="none">
            <a:spAutoFit/>
          </a:bodyPr>
          <a:lstStyle/>
          <a:p>
            <a:pPr algn="just"/>
            <a:r>
              <a:rPr lang="zh-CN" altLang="en-US" dirty="0">
                <a:latin typeface="Times New Roman" panose="02020603050405020304" pitchFamily="18" charset="0"/>
                <a:cs typeface="Mangal" pitchFamily="2" charset="0"/>
              </a:rPr>
              <a:t>（</a:t>
            </a:r>
            <a:r>
              <a:rPr lang="en-US" altLang="zh-CN" dirty="0">
                <a:latin typeface="Times New Roman" panose="02020603050405020304" pitchFamily="18" charset="0"/>
                <a:cs typeface="Mangal" pitchFamily="2" charset="0"/>
              </a:rPr>
              <a:t>b</a:t>
            </a:r>
            <a:r>
              <a:rPr lang="zh-CN" altLang="en-US" dirty="0">
                <a:latin typeface="Times New Roman" panose="02020603050405020304" pitchFamily="18" charset="0"/>
                <a:cs typeface="Mangal" pitchFamily="2" charset="0"/>
              </a:rPr>
              <a:t>）双向链表</a:t>
            </a:r>
            <a:endParaRPr lang="zh-CN" altLang="en-US" dirty="0">
              <a:latin typeface="Mangal" pitchFamily="2" charset="0"/>
              <a:cs typeface="Mangal" pitchFamily="2" charset="0"/>
            </a:endParaRPr>
          </a:p>
        </p:txBody>
      </p:sp>
      <p:grpSp>
        <p:nvGrpSpPr>
          <p:cNvPr id="208913" name="组合 208912"/>
          <p:cNvGrpSpPr/>
          <p:nvPr/>
        </p:nvGrpSpPr>
        <p:grpSpPr>
          <a:xfrm>
            <a:off x="2988878" y="4954418"/>
            <a:ext cx="5482705" cy="1033174"/>
            <a:chOff x="5072554" y="5205989"/>
            <a:chExt cx="5482705" cy="1033174"/>
          </a:xfrm>
        </p:grpSpPr>
        <p:grpSp>
          <p:nvGrpSpPr>
            <p:cNvPr id="155" name="组合 154"/>
            <p:cNvGrpSpPr/>
            <p:nvPr/>
          </p:nvGrpSpPr>
          <p:grpSpPr>
            <a:xfrm>
              <a:off x="5072554" y="5590147"/>
              <a:ext cx="1375871" cy="422595"/>
              <a:chOff x="939567" y="3682287"/>
              <a:chExt cx="3309481" cy="481290"/>
            </a:xfrm>
          </p:grpSpPr>
          <p:sp>
            <p:nvSpPr>
              <p:cNvPr id="156" name="矩形 155"/>
              <p:cNvSpPr/>
              <p:nvPr/>
            </p:nvSpPr>
            <p:spPr>
              <a:xfrm>
                <a:off x="939567" y="3684122"/>
                <a:ext cx="3309481" cy="47945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7" name="直接连接符 156"/>
              <p:cNvCxnSpPr/>
              <p:nvPr/>
            </p:nvCxnSpPr>
            <p:spPr>
              <a:xfrm>
                <a:off x="1968545" y="3682287"/>
                <a:ext cx="0" cy="47945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3178220" y="3682287"/>
                <a:ext cx="0" cy="47945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59" name="矩形 158"/>
            <p:cNvSpPr/>
            <p:nvPr/>
          </p:nvSpPr>
          <p:spPr>
            <a:xfrm>
              <a:off x="5398660" y="5497718"/>
              <a:ext cx="684351" cy="523220"/>
            </a:xfrm>
            <a:prstGeom prst="rect">
              <a:avLst/>
            </a:prstGeom>
          </p:spPr>
          <p:txBody>
            <a:bodyPr wrap="square">
              <a:spAutoFit/>
            </a:bodyPr>
            <a:lstStyle/>
            <a:p>
              <a:pPr algn="ctr"/>
              <a:r>
                <a:rPr lang="en-US" altLang="zh-CN" sz="2800" dirty="0">
                  <a:latin typeface="Times New Roman" panose="02020603050405020304" pitchFamily="18" charset="0"/>
                  <a:cs typeface="Mangal" pitchFamily="2" charset="0"/>
                </a:rPr>
                <a:t>e</a:t>
              </a:r>
              <a:r>
                <a:rPr lang="en-US" altLang="zh-CN" sz="2800" baseline="-25000" dirty="0">
                  <a:latin typeface="Times New Roman" panose="02020603050405020304" pitchFamily="18" charset="0"/>
                  <a:cs typeface="Mangal" pitchFamily="2" charset="0"/>
                </a:rPr>
                <a:t>1</a:t>
              </a:r>
              <a:endParaRPr lang="en-US" altLang="zh-CN" sz="2800" dirty="0"/>
            </a:p>
          </p:txBody>
        </p:sp>
        <p:grpSp>
          <p:nvGrpSpPr>
            <p:cNvPr id="160" name="组合 159"/>
            <p:cNvGrpSpPr/>
            <p:nvPr/>
          </p:nvGrpSpPr>
          <p:grpSpPr>
            <a:xfrm>
              <a:off x="6727773" y="5590147"/>
              <a:ext cx="1375871" cy="422595"/>
              <a:chOff x="939567" y="3682287"/>
              <a:chExt cx="3309481" cy="481290"/>
            </a:xfrm>
          </p:grpSpPr>
          <p:sp>
            <p:nvSpPr>
              <p:cNvPr id="161" name="矩形 160"/>
              <p:cNvSpPr/>
              <p:nvPr/>
            </p:nvSpPr>
            <p:spPr>
              <a:xfrm>
                <a:off x="939567" y="3684122"/>
                <a:ext cx="3309481" cy="47945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2" name="直接连接符 161"/>
              <p:cNvCxnSpPr/>
              <p:nvPr/>
            </p:nvCxnSpPr>
            <p:spPr>
              <a:xfrm>
                <a:off x="1968545" y="3682287"/>
                <a:ext cx="0" cy="47945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直接连接符 162"/>
              <p:cNvCxnSpPr/>
              <p:nvPr/>
            </p:nvCxnSpPr>
            <p:spPr>
              <a:xfrm>
                <a:off x="3178220" y="3682287"/>
                <a:ext cx="0" cy="47945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64" name="矩形 163"/>
            <p:cNvSpPr/>
            <p:nvPr/>
          </p:nvSpPr>
          <p:spPr>
            <a:xfrm>
              <a:off x="7053879" y="5497718"/>
              <a:ext cx="684351" cy="523220"/>
            </a:xfrm>
            <a:prstGeom prst="rect">
              <a:avLst/>
            </a:prstGeom>
          </p:spPr>
          <p:txBody>
            <a:bodyPr wrap="square">
              <a:spAutoFit/>
            </a:bodyPr>
            <a:lstStyle/>
            <a:p>
              <a:pPr algn="ctr"/>
              <a:r>
                <a:rPr lang="en-US" altLang="zh-CN" sz="2800" dirty="0">
                  <a:latin typeface="Times New Roman" panose="02020603050405020304" pitchFamily="18" charset="0"/>
                  <a:cs typeface="Mangal" pitchFamily="2" charset="0"/>
                </a:rPr>
                <a:t>e</a:t>
              </a:r>
              <a:r>
                <a:rPr lang="en-US" altLang="zh-CN" sz="2800" baseline="-25000" dirty="0">
                  <a:latin typeface="Times New Roman" panose="02020603050405020304" pitchFamily="18" charset="0"/>
                  <a:cs typeface="Mangal" pitchFamily="2" charset="0"/>
                </a:rPr>
                <a:t>2</a:t>
              </a:r>
              <a:endParaRPr lang="en-US" altLang="zh-CN" sz="2800" dirty="0"/>
            </a:p>
          </p:txBody>
        </p:sp>
        <p:sp>
          <p:nvSpPr>
            <p:cNvPr id="165" name="Line 11"/>
            <p:cNvSpPr>
              <a:spLocks noChangeShapeType="1"/>
            </p:cNvSpPr>
            <p:nvPr/>
          </p:nvSpPr>
          <p:spPr bwMode="auto">
            <a:xfrm>
              <a:off x="6142454" y="5750507"/>
              <a:ext cx="582113" cy="0"/>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66" name="Line 12"/>
            <p:cNvSpPr>
              <a:spLocks noChangeShapeType="1"/>
            </p:cNvSpPr>
            <p:nvPr/>
          </p:nvSpPr>
          <p:spPr bwMode="auto">
            <a:xfrm flipH="1">
              <a:off x="6336078" y="5910325"/>
              <a:ext cx="583354" cy="0"/>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67" name="Line 11"/>
            <p:cNvSpPr>
              <a:spLocks noChangeShapeType="1"/>
            </p:cNvSpPr>
            <p:nvPr/>
          </p:nvSpPr>
          <p:spPr bwMode="auto">
            <a:xfrm>
              <a:off x="7748108" y="5745767"/>
              <a:ext cx="582113" cy="0"/>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68" name="Line 12"/>
            <p:cNvSpPr>
              <a:spLocks noChangeShapeType="1"/>
            </p:cNvSpPr>
            <p:nvPr/>
          </p:nvSpPr>
          <p:spPr bwMode="auto">
            <a:xfrm flipH="1">
              <a:off x="7941732" y="5905585"/>
              <a:ext cx="583354" cy="0"/>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grpSp>
          <p:nvGrpSpPr>
            <p:cNvPr id="169" name="组合 168"/>
            <p:cNvGrpSpPr/>
            <p:nvPr/>
          </p:nvGrpSpPr>
          <p:grpSpPr>
            <a:xfrm>
              <a:off x="9179388" y="5548030"/>
              <a:ext cx="1375871" cy="422595"/>
              <a:chOff x="939567" y="3682287"/>
              <a:chExt cx="3309481" cy="481290"/>
            </a:xfrm>
          </p:grpSpPr>
          <p:sp>
            <p:nvSpPr>
              <p:cNvPr id="170" name="矩形 169"/>
              <p:cNvSpPr/>
              <p:nvPr/>
            </p:nvSpPr>
            <p:spPr>
              <a:xfrm>
                <a:off x="939567" y="3684122"/>
                <a:ext cx="3309481" cy="47945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1" name="直接连接符 170"/>
              <p:cNvCxnSpPr/>
              <p:nvPr/>
            </p:nvCxnSpPr>
            <p:spPr>
              <a:xfrm>
                <a:off x="1968545" y="3682287"/>
                <a:ext cx="0" cy="47945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直接连接符 171"/>
              <p:cNvCxnSpPr/>
              <p:nvPr/>
            </p:nvCxnSpPr>
            <p:spPr>
              <a:xfrm>
                <a:off x="3178220" y="3682287"/>
                <a:ext cx="0" cy="47945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73" name="矩形 172"/>
            <p:cNvSpPr/>
            <p:nvPr/>
          </p:nvSpPr>
          <p:spPr>
            <a:xfrm>
              <a:off x="9507748" y="5469134"/>
              <a:ext cx="684351" cy="523220"/>
            </a:xfrm>
            <a:prstGeom prst="rect">
              <a:avLst/>
            </a:prstGeom>
          </p:spPr>
          <p:txBody>
            <a:bodyPr wrap="square">
              <a:spAutoFit/>
            </a:bodyPr>
            <a:lstStyle/>
            <a:p>
              <a:pPr algn="ctr"/>
              <a:r>
                <a:rPr lang="en-US" altLang="zh-CN" sz="2800" dirty="0" err="1">
                  <a:latin typeface="Times New Roman" panose="02020603050405020304" pitchFamily="18" charset="0"/>
                  <a:cs typeface="Mangal" pitchFamily="2" charset="0"/>
                </a:rPr>
                <a:t>e</a:t>
              </a:r>
              <a:r>
                <a:rPr lang="en-US" altLang="zh-CN" sz="2800" baseline="-25000" dirty="0" err="1">
                  <a:latin typeface="Times New Roman" panose="02020603050405020304" pitchFamily="18" charset="0"/>
                  <a:cs typeface="Mangal" pitchFamily="2" charset="0"/>
                </a:rPr>
                <a:t>n</a:t>
              </a:r>
              <a:endParaRPr lang="en-US" altLang="zh-CN" sz="2800" dirty="0"/>
            </a:p>
          </p:txBody>
        </p:sp>
        <p:sp>
          <p:nvSpPr>
            <p:cNvPr id="174" name="Line 11"/>
            <p:cNvSpPr>
              <a:spLocks noChangeShapeType="1"/>
            </p:cNvSpPr>
            <p:nvPr/>
          </p:nvSpPr>
          <p:spPr bwMode="auto">
            <a:xfrm>
              <a:off x="8694087" y="5745767"/>
              <a:ext cx="582113" cy="0"/>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75" name="Line 12"/>
            <p:cNvSpPr>
              <a:spLocks noChangeShapeType="1"/>
            </p:cNvSpPr>
            <p:nvPr/>
          </p:nvSpPr>
          <p:spPr bwMode="auto">
            <a:xfrm flipH="1">
              <a:off x="8887711" y="5905585"/>
              <a:ext cx="583354" cy="0"/>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76" name="矩形 175"/>
            <p:cNvSpPr/>
            <p:nvPr/>
          </p:nvSpPr>
          <p:spPr>
            <a:xfrm>
              <a:off x="8488017" y="5561101"/>
              <a:ext cx="415498" cy="369332"/>
            </a:xfrm>
            <a:prstGeom prst="rect">
              <a:avLst/>
            </a:prstGeom>
          </p:spPr>
          <p:txBody>
            <a:bodyPr wrap="none">
              <a:spAutoFit/>
            </a:bodyPr>
            <a:lstStyle/>
            <a:p>
              <a:pPr algn="just"/>
              <a:r>
                <a:rPr lang="en-US" altLang="zh-CN" dirty="0">
                  <a:latin typeface="Times New Roman" panose="02020603050405020304" pitchFamily="18" charset="0"/>
                  <a:cs typeface="Mangal" pitchFamily="2" charset="0"/>
                </a:rPr>
                <a:t>…</a:t>
              </a:r>
              <a:endParaRPr lang="en-US" altLang="zh-CN" dirty="0">
                <a:latin typeface="Mangal" pitchFamily="2" charset="0"/>
                <a:cs typeface="Mangal" pitchFamily="2" charset="0"/>
              </a:endParaRPr>
            </a:p>
          </p:txBody>
        </p:sp>
        <p:cxnSp>
          <p:nvCxnSpPr>
            <p:cNvPr id="208902" name="直接箭头连接符 208901"/>
            <p:cNvCxnSpPr/>
            <p:nvPr/>
          </p:nvCxnSpPr>
          <p:spPr>
            <a:xfrm>
              <a:off x="5707623" y="5205989"/>
              <a:ext cx="0" cy="46988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8904" name="直接连接符 208903"/>
            <p:cNvCxnSpPr/>
            <p:nvPr/>
          </p:nvCxnSpPr>
          <p:spPr>
            <a:xfrm>
              <a:off x="5707623" y="5205989"/>
              <a:ext cx="463216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8907" name="直接连接符 208906"/>
            <p:cNvCxnSpPr/>
            <p:nvPr/>
          </p:nvCxnSpPr>
          <p:spPr>
            <a:xfrm>
              <a:off x="10339786" y="5205989"/>
              <a:ext cx="0" cy="46988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8909" name="直接箭头连接符 208908"/>
            <p:cNvCxnSpPr/>
            <p:nvPr/>
          </p:nvCxnSpPr>
          <p:spPr>
            <a:xfrm flipV="1">
              <a:off x="10339786" y="5802712"/>
              <a:ext cx="0" cy="43645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直接连接符 185"/>
            <p:cNvCxnSpPr/>
            <p:nvPr/>
          </p:nvCxnSpPr>
          <p:spPr>
            <a:xfrm>
              <a:off x="5181600" y="6239163"/>
              <a:ext cx="519069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0" name="直接连接符 189"/>
            <p:cNvCxnSpPr/>
            <p:nvPr/>
          </p:nvCxnSpPr>
          <p:spPr>
            <a:xfrm>
              <a:off x="5181600" y="5769280"/>
              <a:ext cx="0" cy="46988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92" name="Line 55"/>
          <p:cNvSpPr>
            <a:spLocks noChangeShapeType="1"/>
          </p:cNvSpPr>
          <p:nvPr/>
        </p:nvSpPr>
        <p:spPr bwMode="auto">
          <a:xfrm>
            <a:off x="3202492" y="5082112"/>
            <a:ext cx="1241" cy="479455"/>
          </a:xfrm>
          <a:prstGeom prst="line">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08914" name="矩形 208913"/>
          <p:cNvSpPr/>
          <p:nvPr/>
        </p:nvSpPr>
        <p:spPr>
          <a:xfrm>
            <a:off x="2912902" y="4753206"/>
            <a:ext cx="556563" cy="369332"/>
          </a:xfrm>
          <a:prstGeom prst="rect">
            <a:avLst/>
          </a:prstGeom>
        </p:spPr>
        <p:txBody>
          <a:bodyPr wrap="none">
            <a:spAutoFit/>
          </a:bodyPr>
          <a:lstStyle/>
          <a:p>
            <a:pPr algn="just"/>
            <a:r>
              <a:rPr lang="en-US" altLang="zh-CN" dirty="0">
                <a:latin typeface="Times New Roman" panose="02020603050405020304" pitchFamily="18" charset="0"/>
                <a:cs typeface="Mangal" pitchFamily="2" charset="0"/>
              </a:rPr>
              <a:t>first</a:t>
            </a:r>
            <a:endParaRPr lang="en-US" altLang="zh-CN" dirty="0">
              <a:latin typeface="Times New Roman" panose="02020603050405020304" pitchFamily="18" charset="0"/>
              <a:cs typeface="Mangal" pitchFamily="2" charset="0"/>
            </a:endParaRPr>
          </a:p>
        </p:txBody>
      </p:sp>
      <p:sp>
        <p:nvSpPr>
          <p:cNvPr id="208917" name="矩形 208916"/>
          <p:cNvSpPr/>
          <p:nvPr/>
        </p:nvSpPr>
        <p:spPr>
          <a:xfrm>
            <a:off x="4207903" y="6150749"/>
            <a:ext cx="2133918" cy="369332"/>
          </a:xfrm>
          <a:prstGeom prst="rect">
            <a:avLst/>
          </a:prstGeom>
        </p:spPr>
        <p:txBody>
          <a:bodyPr wrap="none">
            <a:spAutoFit/>
          </a:bodyPr>
          <a:lstStyle/>
          <a:p>
            <a:pPr algn="just"/>
            <a:r>
              <a:rPr lang="zh-CN" altLang="en-US" dirty="0">
                <a:latin typeface="Times New Roman" panose="02020603050405020304" pitchFamily="18" charset="0"/>
                <a:cs typeface="Mangal" pitchFamily="2" charset="0"/>
              </a:rPr>
              <a:t>（</a:t>
            </a:r>
            <a:r>
              <a:rPr lang="en-US" altLang="zh-CN" dirty="0">
                <a:latin typeface="Times New Roman" panose="02020603050405020304" pitchFamily="18" charset="0"/>
                <a:cs typeface="Mangal" pitchFamily="2" charset="0"/>
              </a:rPr>
              <a:t>c</a:t>
            </a:r>
            <a:r>
              <a:rPr lang="zh-CN" altLang="en-US" dirty="0">
                <a:latin typeface="Times New Roman" panose="02020603050405020304" pitchFamily="18" charset="0"/>
                <a:cs typeface="Mangal" pitchFamily="2" charset="0"/>
              </a:rPr>
              <a:t>）双向循环链表</a:t>
            </a:r>
            <a:endParaRPr lang="zh-CN" altLang="en-US" dirty="0">
              <a:latin typeface="Mangal" pitchFamily="2" charset="0"/>
              <a:cs typeface="Mangal" pitchFamily="2" charset="0"/>
            </a:endParaRPr>
          </a:p>
        </p:txBody>
      </p:sp>
      <p:grpSp>
        <p:nvGrpSpPr>
          <p:cNvPr id="96" name="组合 95"/>
          <p:cNvGrpSpPr/>
          <p:nvPr/>
        </p:nvGrpSpPr>
        <p:grpSpPr>
          <a:xfrm>
            <a:off x="549001" y="555626"/>
            <a:ext cx="5276787" cy="876848"/>
            <a:chOff x="326687" y="247818"/>
            <a:chExt cx="6568026" cy="725466"/>
          </a:xfrm>
        </p:grpSpPr>
        <p:sp>
          <p:nvSpPr>
            <p:cNvPr id="97" name="文本框 96"/>
            <p:cNvSpPr txBox="1"/>
            <p:nvPr/>
          </p:nvSpPr>
          <p:spPr bwMode="auto">
            <a:xfrm>
              <a:off x="1834561" y="398033"/>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smtClean="0">
                  <a:solidFill>
                    <a:srgbClr val="0070C0"/>
                  </a:solidFill>
                  <a:latin typeface="+mn-ea"/>
                </a:rPr>
                <a:t>双向链表</a:t>
              </a:r>
              <a:endParaRPr lang="zh-CN" altLang="en-US" sz="2400" kern="0" dirty="0">
                <a:solidFill>
                  <a:srgbClr val="0070C0"/>
                </a:solidFill>
                <a:latin typeface="+mn-ea"/>
              </a:endParaRPr>
            </a:p>
          </p:txBody>
        </p:sp>
        <p:grpSp>
          <p:nvGrpSpPr>
            <p:cNvPr id="98" name="组合 97"/>
            <p:cNvGrpSpPr/>
            <p:nvPr/>
          </p:nvGrpSpPr>
          <p:grpSpPr>
            <a:xfrm>
              <a:off x="326687" y="247818"/>
              <a:ext cx="4861582" cy="725466"/>
              <a:chOff x="326687" y="247818"/>
              <a:chExt cx="4861582" cy="725466"/>
            </a:xfrm>
          </p:grpSpPr>
          <p:grpSp>
            <p:nvGrpSpPr>
              <p:cNvPr id="99" name="组合 98"/>
              <p:cNvGrpSpPr/>
              <p:nvPr/>
            </p:nvGrpSpPr>
            <p:grpSpPr>
              <a:xfrm>
                <a:off x="349799" y="247818"/>
                <a:ext cx="4791980" cy="261575"/>
                <a:chOff x="349799" y="247818"/>
                <a:chExt cx="4791980" cy="261575"/>
              </a:xfrm>
            </p:grpSpPr>
            <p:cxnSp>
              <p:nvCxnSpPr>
                <p:cNvPr id="115" name="直接连接符 11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38"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mn-ea"/>
                  </a:endParaRPr>
                </a:p>
              </p:txBody>
            </p:sp>
            <p:sp>
              <p:nvSpPr>
                <p:cNvPr id="139"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00" name="组合 99"/>
              <p:cNvGrpSpPr/>
              <p:nvPr/>
            </p:nvGrpSpPr>
            <p:grpSpPr>
              <a:xfrm>
                <a:off x="349799" y="711709"/>
                <a:ext cx="4815092" cy="261575"/>
                <a:chOff x="358852" y="925118"/>
                <a:chExt cx="4815092" cy="261575"/>
              </a:xfrm>
            </p:grpSpPr>
            <p:cxnSp>
              <p:nvCxnSpPr>
                <p:cNvPr id="107" name="直接连接符 106"/>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12"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mn-ea"/>
                  </a:endParaRPr>
                </a:p>
              </p:txBody>
            </p:sp>
            <p:sp>
              <p:nvSpPr>
                <p:cNvPr id="11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mn-ea"/>
                  </a:endParaRPr>
                </a:p>
              </p:txBody>
            </p:sp>
          </p:grpSp>
          <p:grpSp>
            <p:nvGrpSpPr>
              <p:cNvPr id="101" name="组合 100"/>
              <p:cNvGrpSpPr/>
              <p:nvPr/>
            </p:nvGrpSpPr>
            <p:grpSpPr>
              <a:xfrm>
                <a:off x="5138963" y="489126"/>
                <a:ext cx="49306" cy="329693"/>
                <a:chOff x="5138963" y="489126"/>
                <a:chExt cx="49306" cy="329693"/>
              </a:xfrm>
            </p:grpSpPr>
            <p:sp>
              <p:nvSpPr>
                <p:cNvPr id="105" name="椭圆 104"/>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06" name="椭圆 105"/>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102" name="组合 101"/>
              <p:cNvGrpSpPr/>
              <p:nvPr/>
            </p:nvGrpSpPr>
            <p:grpSpPr>
              <a:xfrm>
                <a:off x="326687" y="399838"/>
                <a:ext cx="49306" cy="329693"/>
                <a:chOff x="5138963" y="489126"/>
                <a:chExt cx="49306" cy="329693"/>
              </a:xfrm>
            </p:grpSpPr>
            <p:sp>
              <p:nvSpPr>
                <p:cNvPr id="103" name="椭圆 102"/>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04" name="椭圆 103"/>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wipe(left)">
                                      <p:cBhvr>
                                        <p:cTn id="7" dur="500"/>
                                        <p:tgtEl>
                                          <p:spTgt spid="96"/>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animEffect transition="in" filter="randombar(horizontal)">
                                      <p:cBhvr>
                                        <p:cTn id="11" dur="500"/>
                                        <p:tgtEl>
                                          <p:spTgt spid="2">
                                            <p:txEl>
                                              <p:pRg st="0" end="0"/>
                                            </p:txEl>
                                          </p:spTgt>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08916"/>
                                        </p:tgtEl>
                                        <p:attrNameLst>
                                          <p:attrName>style.visibility</p:attrName>
                                        </p:attrNameLst>
                                      </p:cBhvr>
                                      <p:to>
                                        <p:strVal val="visible"/>
                                      </p:to>
                                    </p:set>
                                    <p:animEffect transition="in" filter="fade">
                                      <p:cBhvr>
                                        <p:cTn id="15" dur="500"/>
                                        <p:tgtEl>
                                          <p:spTgt spid="20891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208915"/>
                                        </p:tgtEl>
                                        <p:attrNameLst>
                                          <p:attrName>style.visibility</p:attrName>
                                        </p:attrNameLst>
                                      </p:cBhvr>
                                      <p:to>
                                        <p:strVal val="visible"/>
                                      </p:to>
                                    </p:set>
                                    <p:animEffect transition="in" filter="fade">
                                      <p:cBhvr>
                                        <p:cTn id="22" dur="500"/>
                                        <p:tgtEl>
                                          <p:spTgt spid="208915"/>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08900"/>
                                        </p:tgtEl>
                                        <p:attrNameLst>
                                          <p:attrName>style.visibility</p:attrName>
                                        </p:attrNameLst>
                                      </p:cBhvr>
                                      <p:to>
                                        <p:strVal val="visible"/>
                                      </p:to>
                                    </p:set>
                                    <p:animEffect transition="in" filter="fade">
                                      <p:cBhvr>
                                        <p:cTn id="25" dur="500"/>
                                        <p:tgtEl>
                                          <p:spTgt spid="208900"/>
                                        </p:tgtEl>
                                      </p:cBhvr>
                                    </p:animEffect>
                                  </p:childTnLst>
                                </p:cTn>
                              </p:par>
                            </p:childTnLst>
                          </p:cTn>
                        </p:par>
                        <p:par>
                          <p:cTn id="26" fill="hold">
                            <p:stCondLst>
                              <p:cond delay="2000"/>
                            </p:stCondLst>
                            <p:childTnLst>
                              <p:par>
                                <p:cTn id="27" presetID="10" presetClass="entr" presetSubtype="0" fill="hold" nodeType="afterEffect">
                                  <p:stCondLst>
                                    <p:cond delay="0"/>
                                  </p:stCondLst>
                                  <p:childTnLst>
                                    <p:set>
                                      <p:cBhvr>
                                        <p:cTn id="28" dur="1" fill="hold">
                                          <p:stCondLst>
                                            <p:cond delay="0"/>
                                          </p:stCondLst>
                                        </p:cTn>
                                        <p:tgtEl>
                                          <p:spTgt spid="208913"/>
                                        </p:tgtEl>
                                        <p:attrNameLst>
                                          <p:attrName>style.visibility</p:attrName>
                                        </p:attrNameLst>
                                      </p:cBhvr>
                                      <p:to>
                                        <p:strVal val="visible"/>
                                      </p:to>
                                    </p:set>
                                    <p:animEffect transition="in" filter="fade">
                                      <p:cBhvr>
                                        <p:cTn id="29" dur="500"/>
                                        <p:tgtEl>
                                          <p:spTgt spid="208913"/>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92"/>
                                        </p:tgtEl>
                                        <p:attrNameLst>
                                          <p:attrName>style.visibility</p:attrName>
                                        </p:attrNameLst>
                                      </p:cBhvr>
                                      <p:to>
                                        <p:strVal val="visible"/>
                                      </p:to>
                                    </p:set>
                                    <p:animEffect transition="in" filter="fade">
                                      <p:cBhvr>
                                        <p:cTn id="32" dur="500"/>
                                        <p:tgtEl>
                                          <p:spTgt spid="192"/>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08917"/>
                                        </p:tgtEl>
                                        <p:attrNameLst>
                                          <p:attrName>style.visibility</p:attrName>
                                        </p:attrNameLst>
                                      </p:cBhvr>
                                      <p:to>
                                        <p:strVal val="visible"/>
                                      </p:to>
                                    </p:set>
                                    <p:animEffect transition="in" filter="fade">
                                      <p:cBhvr>
                                        <p:cTn id="35" dur="500"/>
                                        <p:tgtEl>
                                          <p:spTgt spid="208917"/>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08914"/>
                                        </p:tgtEl>
                                        <p:attrNameLst>
                                          <p:attrName>style.visibility</p:attrName>
                                        </p:attrNameLst>
                                      </p:cBhvr>
                                      <p:to>
                                        <p:strVal val="visible"/>
                                      </p:to>
                                    </p:set>
                                    <p:animEffect transition="in" filter="fade">
                                      <p:cBhvr>
                                        <p:cTn id="38" dur="500"/>
                                        <p:tgtEl>
                                          <p:spTgt spid="2089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08900" grpId="0"/>
      <p:bldP spid="192" grpId="0" animBg="1"/>
      <p:bldP spid="208914" grpId="0"/>
      <p:bldP spid="208917"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060418" y="1993469"/>
            <a:ext cx="5761037" cy="2425700"/>
          </a:xfrm>
          <a:prstGeom prst="rect">
            <a:avLst/>
          </a:prstGeom>
          <a:noFill/>
          <a:ln>
            <a:noFill/>
          </a:ln>
          <a:effectLst/>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circle(in)">
                                      <p:cBhvr>
                                        <p:cTn id="7" dur="20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1567520" y="1776461"/>
            <a:ext cx="9054442" cy="1689052"/>
          </a:xfrm>
          <a:prstGeom prst="rect">
            <a:avLst/>
          </a:prstGeom>
        </p:spPr>
        <p:txBody>
          <a:bodyPr wrap="square">
            <a:spAutoFit/>
          </a:bodyPr>
          <a:lstStyle/>
          <a:p>
            <a:pPr algn="just">
              <a:lnSpc>
                <a:spcPct val="150000"/>
              </a:lnSpc>
            </a:pPr>
            <a:r>
              <a:rPr lang="zh-CN" altLang="en-US" sz="2400" dirty="0">
                <a:solidFill>
                  <a:srgbClr val="080808"/>
                </a:solidFill>
                <a:latin typeface="Times New Roman" panose="02020603050405020304" pitchFamily="18" charset="0"/>
                <a:cs typeface="Times New Roman" panose="02020603050405020304" pitchFamily="18" charset="0"/>
              </a:rPr>
              <a:t>对</a:t>
            </a:r>
            <a:r>
              <a:rPr lang="zh-CN" altLang="en-US" sz="2400" dirty="0" smtClean="0">
                <a:solidFill>
                  <a:srgbClr val="080808"/>
                </a:solidFill>
                <a:latin typeface="Times New Roman" panose="02020603050405020304" pitchFamily="18" charset="0"/>
                <a:cs typeface="Times New Roman" panose="02020603050405020304" pitchFamily="18" charset="0"/>
              </a:rPr>
              <a:t>于</a:t>
            </a:r>
            <a:r>
              <a:rPr lang="zh-CN" altLang="en-US" sz="2400" dirty="0">
                <a:solidFill>
                  <a:srgbClr val="080808"/>
                </a:solidFill>
                <a:latin typeface="Times New Roman" panose="02020603050405020304" pitchFamily="18" charset="0"/>
                <a:cs typeface="Times New Roman" panose="02020603050405020304" pitchFamily="18" charset="0"/>
              </a:rPr>
              <a:t>链式结构</a:t>
            </a:r>
            <a:r>
              <a:rPr lang="zh-CN" altLang="en-US" sz="2400" dirty="0" smtClean="0">
                <a:solidFill>
                  <a:srgbClr val="080808"/>
                </a:solidFill>
                <a:latin typeface="Times New Roman" panose="02020603050405020304" pitchFamily="18" charset="0"/>
                <a:cs typeface="Times New Roman" panose="02020603050405020304" pitchFamily="18" charset="0"/>
              </a:rPr>
              <a:t>，</a:t>
            </a:r>
            <a:r>
              <a:rPr lang="zh-CN" altLang="en-US" sz="2400" dirty="0">
                <a:solidFill>
                  <a:srgbClr val="080808"/>
                </a:solidFill>
                <a:latin typeface="Times New Roman" panose="02020603050405020304" pitchFamily="18" charset="0"/>
                <a:cs typeface="Times New Roman" panose="02020603050405020304" pitchFamily="18" charset="0"/>
              </a:rPr>
              <a:t>在第</a:t>
            </a:r>
            <a:r>
              <a:rPr lang="en-US" altLang="zh-CN" sz="2400" dirty="0">
                <a:solidFill>
                  <a:srgbClr val="080808"/>
                </a:solidFill>
                <a:latin typeface="Times New Roman" panose="02020603050405020304" pitchFamily="18" charset="0"/>
                <a:cs typeface="Times New Roman" panose="02020603050405020304" pitchFamily="18" charset="0"/>
              </a:rPr>
              <a:t>1</a:t>
            </a:r>
            <a:r>
              <a:rPr lang="zh-CN" altLang="en-US" sz="2400" dirty="0">
                <a:solidFill>
                  <a:srgbClr val="080808"/>
                </a:solidFill>
                <a:latin typeface="Times New Roman" panose="02020603050405020304" pitchFamily="18" charset="0"/>
                <a:cs typeface="Times New Roman" panose="02020603050405020304" pitchFamily="18" charset="0"/>
              </a:rPr>
              <a:t>个结点前面如果增加一个头结点，程序代码会变得简洁，程序运行速度也会提高。所以，链式存储结构一般都采用带有头结点的结构。</a:t>
            </a:r>
            <a:endParaRPr lang="zh-CN" altLang="en-US" sz="2400" dirty="0">
              <a:solidFill>
                <a:srgbClr val="080808"/>
              </a:solidFill>
              <a:latin typeface="Times New Roman" panose="02020603050405020304" pitchFamily="18" charset="0"/>
              <a:cs typeface="Times New Roman" panose="02020603050405020304" pitchFamily="18" charset="0"/>
            </a:endParaRPr>
          </a:p>
        </p:txBody>
      </p:sp>
      <p:grpSp>
        <p:nvGrpSpPr>
          <p:cNvPr id="10" name="组合 9"/>
          <p:cNvGrpSpPr/>
          <p:nvPr/>
        </p:nvGrpSpPr>
        <p:grpSpPr>
          <a:xfrm>
            <a:off x="1462087" y="3972128"/>
            <a:ext cx="9159875" cy="1150937"/>
            <a:chOff x="1462087" y="3421720"/>
            <a:chExt cx="9159875" cy="1150937"/>
          </a:xfrm>
        </p:grpSpPr>
        <p:sp>
          <p:nvSpPr>
            <p:cNvPr id="52" name="Rectangle 27"/>
            <p:cNvSpPr>
              <a:spLocks noChangeArrowheads="1"/>
            </p:cNvSpPr>
            <p:nvPr/>
          </p:nvSpPr>
          <p:spPr bwMode="auto">
            <a:xfrm>
              <a:off x="1477962" y="356142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endParaRPr lang="zh-CN" altLang="en-US"/>
            </a:p>
          </p:txBody>
        </p:sp>
        <p:grpSp>
          <p:nvGrpSpPr>
            <p:cNvPr id="57" name="Group 59"/>
            <p:cNvGrpSpPr/>
            <p:nvPr/>
          </p:nvGrpSpPr>
          <p:grpSpPr bwMode="auto">
            <a:xfrm>
              <a:off x="3940175" y="3599520"/>
              <a:ext cx="1136650" cy="706437"/>
              <a:chOff x="5325" y="6738"/>
              <a:chExt cx="1080" cy="408"/>
            </a:xfrm>
            <a:noFill/>
          </p:grpSpPr>
          <p:sp>
            <p:nvSpPr>
              <p:cNvPr id="58" name="Rectangle 60"/>
              <p:cNvSpPr>
                <a:spLocks noChangeArrowheads="1"/>
              </p:cNvSpPr>
              <p:nvPr/>
            </p:nvSpPr>
            <p:spPr bwMode="auto">
              <a:xfrm>
                <a:off x="5325" y="6738"/>
                <a:ext cx="1080" cy="408"/>
              </a:xfrm>
              <a:prstGeom prst="rect">
                <a:avLst/>
              </a:prstGeom>
              <a:grp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a:latin typeface="Times New Roman" panose="02020603050405020304" pitchFamily="18" charset="0"/>
                    <a:cs typeface="Mangal" pitchFamily="2" charset="0"/>
                  </a:rPr>
                  <a:t>e</a:t>
                </a:r>
                <a:r>
                  <a:rPr lang="en-US" altLang="zh-CN" sz="2000" baseline="-25000">
                    <a:latin typeface="Times New Roman" panose="02020603050405020304" pitchFamily="18" charset="0"/>
                    <a:cs typeface="Mangal" pitchFamily="2" charset="0"/>
                  </a:rPr>
                  <a:t>1 </a:t>
                </a:r>
                <a:r>
                  <a:rPr lang="en-US" altLang="zh-CN" sz="2400" baseline="-25000">
                    <a:latin typeface="Times New Roman" panose="02020603050405020304" pitchFamily="18" charset="0"/>
                    <a:cs typeface="Mangal" pitchFamily="2" charset="0"/>
                  </a:rPr>
                  <a:t> </a:t>
                </a:r>
                <a:r>
                  <a:rPr lang="en-US" altLang="zh-CN" sz="1000" baseline="-25000">
                    <a:latin typeface="Times New Roman" panose="02020603050405020304" pitchFamily="18" charset="0"/>
                    <a:cs typeface="Mangal" pitchFamily="2" charset="0"/>
                  </a:rPr>
                  <a:t> </a:t>
                </a:r>
                <a:endParaRPr lang="en-US" altLang="zh-CN"/>
              </a:p>
            </p:txBody>
          </p:sp>
          <p:sp>
            <p:nvSpPr>
              <p:cNvPr id="59" name="Line 61"/>
              <p:cNvSpPr>
                <a:spLocks noChangeShapeType="1"/>
              </p:cNvSpPr>
              <p:nvPr/>
            </p:nvSpPr>
            <p:spPr bwMode="auto">
              <a:xfrm>
                <a:off x="5865" y="6738"/>
                <a:ext cx="0" cy="408"/>
              </a:xfrm>
              <a:prstGeom prst="line">
                <a:avLst/>
              </a:prstGeom>
              <a:grpFill/>
              <a:ln w="9525">
                <a:solidFill>
                  <a:srgbClr val="000000"/>
                </a:solidFill>
                <a:round/>
              </a:ln>
            </p:spPr>
            <p:txBody>
              <a:bodyPr/>
              <a:lstStyle/>
              <a:p>
                <a:endParaRPr lang="zh-CN" altLang="en-US"/>
              </a:p>
            </p:txBody>
          </p:sp>
        </p:grpSp>
        <p:grpSp>
          <p:nvGrpSpPr>
            <p:cNvPr id="9" name="组合 8"/>
            <p:cNvGrpSpPr/>
            <p:nvPr/>
          </p:nvGrpSpPr>
          <p:grpSpPr>
            <a:xfrm>
              <a:off x="1462087" y="3421720"/>
              <a:ext cx="9072563" cy="1150937"/>
              <a:chOff x="1462087" y="3421720"/>
              <a:chExt cx="9072563" cy="1150937"/>
            </a:xfrm>
          </p:grpSpPr>
          <p:grpSp>
            <p:nvGrpSpPr>
              <p:cNvPr id="8" name="组合 7"/>
              <p:cNvGrpSpPr/>
              <p:nvPr/>
            </p:nvGrpSpPr>
            <p:grpSpPr>
              <a:xfrm>
                <a:off x="1462087" y="3421720"/>
                <a:ext cx="9072563" cy="1150937"/>
                <a:chOff x="1462087" y="3421720"/>
                <a:chExt cx="9072563" cy="1150937"/>
              </a:xfrm>
            </p:grpSpPr>
            <p:grpSp>
              <p:nvGrpSpPr>
                <p:cNvPr id="7" name="组合 6"/>
                <p:cNvGrpSpPr/>
                <p:nvPr/>
              </p:nvGrpSpPr>
              <p:grpSpPr>
                <a:xfrm>
                  <a:off x="1462087" y="3421720"/>
                  <a:ext cx="9072563" cy="1150937"/>
                  <a:chOff x="1462087" y="3421720"/>
                  <a:chExt cx="9072563" cy="1150937"/>
                </a:xfrm>
              </p:grpSpPr>
              <p:sp>
                <p:nvSpPr>
                  <p:cNvPr id="53" name="Text Box 54"/>
                  <p:cNvSpPr txBox="1">
                    <a:spLocks noChangeArrowheads="1"/>
                  </p:cNvSpPr>
                  <p:nvPr/>
                </p:nvSpPr>
                <p:spPr bwMode="auto">
                  <a:xfrm>
                    <a:off x="1462087" y="3421720"/>
                    <a:ext cx="9072563" cy="1150937"/>
                  </a:xfrm>
                  <a:prstGeom prst="rect">
                    <a:avLst/>
                  </a:prstGeom>
                  <a:noFill/>
                  <a:ln w="9525">
                    <a:no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200" dirty="0">
                        <a:latin typeface="Times New Roman" panose="02020603050405020304" pitchFamily="18" charset="0"/>
                        <a:cs typeface="Mangal" pitchFamily="2" charset="0"/>
                      </a:rPr>
                      <a:t>head </a:t>
                    </a:r>
                    <a:r>
                      <a:rPr lang="en-US" altLang="zh-CN" sz="2000" dirty="0">
                        <a:latin typeface="Times New Roman" panose="02020603050405020304" pitchFamily="18" charset="0"/>
                        <a:cs typeface="Mangal" pitchFamily="2" charset="0"/>
                      </a:rPr>
                      <a:t>                                                                                                </a:t>
                    </a:r>
                    <a:r>
                      <a:rPr lang="en-US" altLang="zh-CN" sz="2000" dirty="0" err="1">
                        <a:latin typeface="Times New Roman" panose="02020603050405020304" pitchFamily="18" charset="0"/>
                        <a:cs typeface="Mangal" pitchFamily="2" charset="0"/>
                      </a:rPr>
                      <a:t>head</a:t>
                    </a:r>
                    <a:endParaRPr lang="en-US" altLang="zh-CN" sz="2000" dirty="0"/>
                  </a:p>
                </p:txBody>
              </p:sp>
              <p:grpSp>
                <p:nvGrpSpPr>
                  <p:cNvPr id="54" name="Group 56"/>
                  <p:cNvGrpSpPr/>
                  <p:nvPr/>
                </p:nvGrpSpPr>
                <p:grpSpPr bwMode="auto">
                  <a:xfrm>
                    <a:off x="2438400" y="3624920"/>
                    <a:ext cx="1138237" cy="708025"/>
                    <a:chOff x="4635" y="7983"/>
                    <a:chExt cx="1080" cy="408"/>
                  </a:xfrm>
                  <a:noFill/>
                </p:grpSpPr>
                <p:sp>
                  <p:nvSpPr>
                    <p:cNvPr id="55" name="Rectangle 57"/>
                    <p:cNvSpPr>
                      <a:spLocks noChangeArrowheads="1"/>
                    </p:cNvSpPr>
                    <p:nvPr/>
                  </p:nvSpPr>
                  <p:spPr bwMode="auto">
                    <a:xfrm>
                      <a:off x="4635" y="7983"/>
                      <a:ext cx="1080" cy="408"/>
                    </a:xfrm>
                    <a:prstGeom prst="rect">
                      <a:avLst/>
                    </a:prstGeom>
                    <a:grp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endParaRPr lang="en-US" altLang="zh-CN" sz="2000"/>
                    </a:p>
                  </p:txBody>
                </p:sp>
                <p:sp>
                  <p:nvSpPr>
                    <p:cNvPr id="56" name="Line 58"/>
                    <p:cNvSpPr>
                      <a:spLocks noChangeShapeType="1"/>
                    </p:cNvSpPr>
                    <p:nvPr/>
                  </p:nvSpPr>
                  <p:spPr bwMode="auto">
                    <a:xfrm>
                      <a:off x="5175" y="8013"/>
                      <a:ext cx="0" cy="363"/>
                    </a:xfrm>
                    <a:prstGeom prst="line">
                      <a:avLst/>
                    </a:prstGeom>
                    <a:grpFill/>
                    <a:ln w="9525">
                      <a:solidFill>
                        <a:srgbClr val="000000"/>
                      </a:solidFill>
                      <a:round/>
                    </a:ln>
                  </p:spPr>
                  <p:txBody>
                    <a:bodyPr/>
                    <a:lstStyle/>
                    <a:p>
                      <a:endParaRPr lang="zh-CN" altLang="en-US"/>
                    </a:p>
                  </p:txBody>
                </p:sp>
              </p:grpSp>
              <p:grpSp>
                <p:nvGrpSpPr>
                  <p:cNvPr id="60" name="Group 62"/>
                  <p:cNvGrpSpPr/>
                  <p:nvPr/>
                </p:nvGrpSpPr>
                <p:grpSpPr bwMode="auto">
                  <a:xfrm>
                    <a:off x="6369050" y="3583645"/>
                    <a:ext cx="1138237" cy="708025"/>
                    <a:chOff x="6945" y="6768"/>
                    <a:chExt cx="1080" cy="408"/>
                  </a:xfrm>
                  <a:noFill/>
                </p:grpSpPr>
                <p:sp>
                  <p:nvSpPr>
                    <p:cNvPr id="61" name="Rectangle 63"/>
                    <p:cNvSpPr>
                      <a:spLocks noChangeArrowheads="1"/>
                    </p:cNvSpPr>
                    <p:nvPr/>
                  </p:nvSpPr>
                  <p:spPr bwMode="auto">
                    <a:xfrm>
                      <a:off x="6945" y="6768"/>
                      <a:ext cx="1080" cy="408"/>
                    </a:xfrm>
                    <a:prstGeom prst="rect">
                      <a:avLst/>
                    </a:prstGeom>
                    <a:grp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a:latin typeface="Times New Roman" panose="02020603050405020304" pitchFamily="18" charset="0"/>
                          <a:cs typeface="Mangal" pitchFamily="2" charset="0"/>
                        </a:rPr>
                        <a:t>e</a:t>
                      </a:r>
                      <a:r>
                        <a:rPr lang="en-US" altLang="zh-CN" sz="2000" baseline="-25000">
                          <a:latin typeface="Times New Roman" panose="02020603050405020304" pitchFamily="18" charset="0"/>
                          <a:cs typeface="Mangal" pitchFamily="2" charset="0"/>
                        </a:rPr>
                        <a:t>n   </a:t>
                      </a:r>
                      <a:endParaRPr lang="en-US" altLang="zh-CN" sz="2000"/>
                    </a:p>
                  </p:txBody>
                </p:sp>
                <p:sp>
                  <p:nvSpPr>
                    <p:cNvPr id="62" name="Line 64"/>
                    <p:cNvSpPr>
                      <a:spLocks noChangeShapeType="1"/>
                    </p:cNvSpPr>
                    <p:nvPr/>
                  </p:nvSpPr>
                  <p:spPr bwMode="auto">
                    <a:xfrm>
                      <a:off x="7485" y="6768"/>
                      <a:ext cx="0" cy="408"/>
                    </a:xfrm>
                    <a:prstGeom prst="line">
                      <a:avLst/>
                    </a:prstGeom>
                    <a:grpFill/>
                    <a:ln w="9525">
                      <a:solidFill>
                        <a:srgbClr val="000000"/>
                      </a:solidFill>
                      <a:round/>
                    </a:ln>
                  </p:spPr>
                  <p:txBody>
                    <a:bodyPr/>
                    <a:lstStyle/>
                    <a:p>
                      <a:endParaRPr lang="zh-CN" altLang="en-US"/>
                    </a:p>
                  </p:txBody>
                </p:sp>
              </p:grpSp>
            </p:grpSp>
            <p:grpSp>
              <p:nvGrpSpPr>
                <p:cNvPr id="63" name="Group 65"/>
                <p:cNvGrpSpPr/>
                <p:nvPr/>
              </p:nvGrpSpPr>
              <p:grpSpPr bwMode="auto">
                <a:xfrm>
                  <a:off x="9145587" y="3547132"/>
                  <a:ext cx="1136650" cy="708025"/>
                  <a:chOff x="8565" y="6768"/>
                  <a:chExt cx="1080" cy="408"/>
                </a:xfrm>
                <a:noFill/>
              </p:grpSpPr>
              <p:sp>
                <p:nvSpPr>
                  <p:cNvPr id="64" name="Rectangle 66"/>
                  <p:cNvSpPr>
                    <a:spLocks noChangeArrowheads="1"/>
                  </p:cNvSpPr>
                  <p:nvPr/>
                </p:nvSpPr>
                <p:spPr bwMode="auto">
                  <a:xfrm>
                    <a:off x="8565" y="6768"/>
                    <a:ext cx="1080" cy="408"/>
                  </a:xfrm>
                  <a:prstGeom prst="rect">
                    <a:avLst/>
                  </a:prstGeom>
                  <a:grpFill/>
                  <a:ln w="9525">
                    <a:solidFill>
                      <a:srgbClr val="000000"/>
                    </a:solidFill>
                    <a:miter lim="800000"/>
                  </a:ln>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baseline="-25000">
                        <a:latin typeface="Times New Roman" panose="02020603050405020304" pitchFamily="18" charset="0"/>
                        <a:cs typeface="Mangal" pitchFamily="2" charset="0"/>
                      </a:rPr>
                      <a:t>       </a:t>
                    </a:r>
                    <a:endParaRPr lang="en-US" altLang="zh-CN" sz="2000"/>
                  </a:p>
                </p:txBody>
              </p:sp>
              <p:sp>
                <p:nvSpPr>
                  <p:cNvPr id="65" name="Line 67"/>
                  <p:cNvSpPr>
                    <a:spLocks noChangeShapeType="1"/>
                  </p:cNvSpPr>
                  <p:nvPr/>
                </p:nvSpPr>
                <p:spPr bwMode="auto">
                  <a:xfrm>
                    <a:off x="9105" y="6768"/>
                    <a:ext cx="0" cy="408"/>
                  </a:xfrm>
                  <a:prstGeom prst="line">
                    <a:avLst/>
                  </a:prstGeom>
                  <a:grpFill/>
                  <a:ln w="9525">
                    <a:solidFill>
                      <a:srgbClr val="000000"/>
                    </a:solidFill>
                    <a:round/>
                  </a:ln>
                </p:spPr>
                <p:txBody>
                  <a:bodyPr/>
                  <a:lstStyle/>
                  <a:p>
                    <a:endParaRPr lang="zh-CN" altLang="en-US"/>
                  </a:p>
                </p:txBody>
              </p:sp>
            </p:grpSp>
          </p:grpSp>
          <p:sp>
            <p:nvSpPr>
              <p:cNvPr id="66" name="Line 68"/>
              <p:cNvSpPr>
                <a:spLocks noChangeShapeType="1"/>
              </p:cNvSpPr>
              <p:nvPr/>
            </p:nvSpPr>
            <p:spPr bwMode="auto">
              <a:xfrm flipV="1">
                <a:off x="3321050" y="3966232"/>
                <a:ext cx="552450" cy="0"/>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p>
            </p:txBody>
          </p:sp>
          <p:sp>
            <p:nvSpPr>
              <p:cNvPr id="67" name="Line 69"/>
              <p:cNvSpPr>
                <a:spLocks noChangeShapeType="1"/>
              </p:cNvSpPr>
              <p:nvPr/>
            </p:nvSpPr>
            <p:spPr bwMode="auto">
              <a:xfrm flipV="1">
                <a:off x="4786312" y="3963057"/>
                <a:ext cx="615950" cy="0"/>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p>
            </p:txBody>
          </p:sp>
          <p:sp>
            <p:nvSpPr>
              <p:cNvPr id="68" name="Line 70"/>
              <p:cNvSpPr>
                <a:spLocks noChangeShapeType="1"/>
              </p:cNvSpPr>
              <p:nvPr/>
            </p:nvSpPr>
            <p:spPr bwMode="auto">
              <a:xfrm>
                <a:off x="2074862" y="3966232"/>
                <a:ext cx="379413" cy="0"/>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p>
            </p:txBody>
          </p:sp>
          <p:sp>
            <p:nvSpPr>
              <p:cNvPr id="69" name="Line 71"/>
              <p:cNvSpPr>
                <a:spLocks noChangeShapeType="1"/>
              </p:cNvSpPr>
              <p:nvPr/>
            </p:nvSpPr>
            <p:spPr bwMode="auto">
              <a:xfrm flipV="1">
                <a:off x="8593137" y="3905907"/>
                <a:ext cx="536575" cy="0"/>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p>
            </p:txBody>
          </p:sp>
          <p:sp>
            <p:nvSpPr>
              <p:cNvPr id="93" name="Text Box 72"/>
              <p:cNvSpPr txBox="1">
                <a:spLocks noChangeArrowheads="1"/>
              </p:cNvSpPr>
              <p:nvPr/>
            </p:nvSpPr>
            <p:spPr bwMode="auto">
              <a:xfrm>
                <a:off x="5411787" y="3636032"/>
                <a:ext cx="412750" cy="795338"/>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a:r>
                  <a:rPr lang="en-US" altLang="zh-CN" sz="2000" dirty="0">
                    <a:latin typeface="Times New Roman" panose="02020603050405020304" pitchFamily="18" charset="0"/>
                    <a:cs typeface="Mangal" pitchFamily="2" charset="0"/>
                  </a:rPr>
                  <a:t>…</a:t>
                </a:r>
                <a:endParaRPr lang="en-US" altLang="zh-CN" sz="2000" dirty="0"/>
              </a:p>
            </p:txBody>
          </p:sp>
          <p:sp>
            <p:nvSpPr>
              <p:cNvPr id="94" name="Line 73"/>
              <p:cNvSpPr>
                <a:spLocks noChangeShapeType="1"/>
              </p:cNvSpPr>
              <p:nvPr/>
            </p:nvSpPr>
            <p:spPr bwMode="auto">
              <a:xfrm flipV="1">
                <a:off x="5830887" y="3921782"/>
                <a:ext cx="538163" cy="0"/>
              </a:xfrm>
              <a:prstGeom prst="line">
                <a:avLst/>
              </a:prstGeom>
              <a:noFill/>
              <a:ln w="9525">
                <a:solidFill>
                  <a:srgbClr val="000000"/>
                </a:solidFill>
                <a:round/>
                <a:tailEnd type="triangle" w="sm" len="med"/>
              </a:ln>
              <a:extLst>
                <a:ext uri="{909E8E84-426E-40DD-AFC4-6F175D3DCCD1}">
                  <a14:hiddenFill xmlns:a14="http://schemas.microsoft.com/office/drawing/2010/main">
                    <a:noFill/>
                  </a14:hiddenFill>
                </a:ext>
              </a:extLst>
            </p:spPr>
            <p:txBody>
              <a:bodyPr/>
              <a:lstStyle/>
              <a:p>
                <a:endParaRPr lang="zh-CN" altLang="en-US"/>
              </a:p>
            </p:txBody>
          </p:sp>
        </p:grpSp>
      </p:grpSp>
      <p:sp>
        <p:nvSpPr>
          <p:cNvPr id="95" name="Text Box 76"/>
          <p:cNvSpPr txBox="1">
            <a:spLocks noChangeArrowheads="1"/>
          </p:cNvSpPr>
          <p:nvPr/>
        </p:nvSpPr>
        <p:spPr bwMode="auto">
          <a:xfrm>
            <a:off x="2498725" y="5383414"/>
            <a:ext cx="10985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400" dirty="0">
                <a:latin typeface="微软雅黑" panose="020B0503020204020204" pitchFamily="34" charset="-122"/>
                <a:ea typeface="微软雅黑" panose="020B0503020204020204" pitchFamily="34" charset="-122"/>
              </a:rPr>
              <a:t>头结点</a:t>
            </a:r>
            <a:endParaRPr lang="zh-CN" altLang="en-US" sz="2400" dirty="0">
              <a:latin typeface="微软雅黑" panose="020B0503020204020204" pitchFamily="34" charset="-122"/>
              <a:ea typeface="微软雅黑" panose="020B0503020204020204" pitchFamily="34" charset="-122"/>
            </a:endParaRPr>
          </a:p>
        </p:txBody>
      </p:sp>
      <p:sp>
        <p:nvSpPr>
          <p:cNvPr id="96" name="Text Box 77"/>
          <p:cNvSpPr txBox="1">
            <a:spLocks noChangeArrowheads="1"/>
          </p:cNvSpPr>
          <p:nvPr/>
        </p:nvSpPr>
        <p:spPr bwMode="auto">
          <a:xfrm>
            <a:off x="9235147" y="5383414"/>
            <a:ext cx="10985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sz="2400" dirty="0">
                <a:latin typeface="+mn-ea"/>
                <a:ea typeface="+mn-ea"/>
              </a:rPr>
              <a:t>头结点</a:t>
            </a:r>
            <a:endParaRPr lang="zh-CN" altLang="en-US" sz="2400" dirty="0">
              <a:latin typeface="+mn-ea"/>
              <a:ea typeface="+mn-ea"/>
            </a:endParaRPr>
          </a:p>
        </p:txBody>
      </p:sp>
      <p:sp>
        <p:nvSpPr>
          <p:cNvPr id="97" name="Text Box 78"/>
          <p:cNvSpPr txBox="1">
            <a:spLocks noChangeArrowheads="1"/>
          </p:cNvSpPr>
          <p:nvPr/>
        </p:nvSpPr>
        <p:spPr bwMode="auto">
          <a:xfrm>
            <a:off x="1472584" y="6031114"/>
            <a:ext cx="331372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r>
              <a:rPr lang="zh-CN" altLang="en-US" dirty="0">
                <a:latin typeface="+mn-ea"/>
                <a:ea typeface="+mn-ea"/>
              </a:rPr>
              <a:t>（</a:t>
            </a:r>
            <a:r>
              <a:rPr lang="en-US" altLang="zh-CN" dirty="0">
                <a:latin typeface="+mn-ea"/>
                <a:ea typeface="+mn-ea"/>
              </a:rPr>
              <a:t>a</a:t>
            </a:r>
            <a:r>
              <a:rPr lang="zh-CN" altLang="en-US" dirty="0">
                <a:latin typeface="+mn-ea"/>
                <a:ea typeface="+mn-ea"/>
              </a:rPr>
              <a:t>）带头结点的非空单向链表</a:t>
            </a:r>
            <a:endParaRPr lang="zh-CN" altLang="en-US" dirty="0">
              <a:latin typeface="+mn-ea"/>
              <a:ea typeface="+mn-ea"/>
            </a:endParaRPr>
          </a:p>
        </p:txBody>
      </p:sp>
      <p:sp>
        <p:nvSpPr>
          <p:cNvPr id="6" name="矩形 5"/>
          <p:cNvSpPr/>
          <p:nvPr/>
        </p:nvSpPr>
        <p:spPr>
          <a:xfrm>
            <a:off x="8162846" y="6031114"/>
            <a:ext cx="3102131" cy="369332"/>
          </a:xfrm>
          <a:prstGeom prst="rect">
            <a:avLst/>
          </a:prstGeom>
        </p:spPr>
        <p:txBody>
          <a:bodyPr wrap="none">
            <a:spAutoFit/>
          </a:bodyPr>
          <a:lstStyle/>
          <a:p>
            <a:r>
              <a:rPr lang="zh-CN" altLang="en-US" dirty="0"/>
              <a:t>（</a:t>
            </a:r>
            <a:r>
              <a:rPr lang="en-US" altLang="zh-CN" dirty="0"/>
              <a:t>b</a:t>
            </a:r>
            <a:r>
              <a:rPr lang="zh-CN" altLang="en-US" dirty="0"/>
              <a:t>）带头结点的空单向链表</a:t>
            </a:r>
            <a:endParaRPr lang="zh-CN" altLang="en-US" dirty="0"/>
          </a:p>
        </p:txBody>
      </p:sp>
      <p:grpSp>
        <p:nvGrpSpPr>
          <p:cNvPr id="32" name="组合 31"/>
          <p:cNvGrpSpPr/>
          <p:nvPr/>
        </p:nvGrpSpPr>
        <p:grpSpPr>
          <a:xfrm>
            <a:off x="549001" y="555626"/>
            <a:ext cx="2615905" cy="876848"/>
            <a:chOff x="326687" y="247818"/>
            <a:chExt cx="4861582" cy="725466"/>
          </a:xfrm>
        </p:grpSpPr>
        <p:sp>
          <p:nvSpPr>
            <p:cNvPr id="33" name="文本框 7"/>
            <p:cNvSpPr txBox="1"/>
            <p:nvPr/>
          </p:nvSpPr>
          <p:spPr bwMode="auto">
            <a:xfrm>
              <a:off x="399106" y="412399"/>
              <a:ext cx="4693366"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单向链表</a:t>
              </a:r>
              <a:endParaRPr lang="zh-CN" altLang="en-US" sz="2400" kern="0" dirty="0">
                <a:solidFill>
                  <a:srgbClr val="0070C0"/>
                </a:solidFill>
                <a:latin typeface="+mn-ea"/>
              </a:endParaRPr>
            </a:p>
          </p:txBody>
        </p:sp>
        <p:grpSp>
          <p:nvGrpSpPr>
            <p:cNvPr id="34" name="组合 33"/>
            <p:cNvGrpSpPr/>
            <p:nvPr/>
          </p:nvGrpSpPr>
          <p:grpSpPr>
            <a:xfrm>
              <a:off x="326687" y="247818"/>
              <a:ext cx="4861582" cy="725466"/>
              <a:chOff x="326687" y="247818"/>
              <a:chExt cx="4861582" cy="725466"/>
            </a:xfrm>
          </p:grpSpPr>
          <p:grpSp>
            <p:nvGrpSpPr>
              <p:cNvPr id="35" name="组合 34"/>
              <p:cNvGrpSpPr/>
              <p:nvPr/>
            </p:nvGrpSpPr>
            <p:grpSpPr>
              <a:xfrm>
                <a:off x="349799" y="247818"/>
                <a:ext cx="4791980" cy="261575"/>
                <a:chOff x="349799" y="247818"/>
                <a:chExt cx="4791980" cy="261575"/>
              </a:xfrm>
            </p:grpSpPr>
            <p:cxnSp>
              <p:nvCxnSpPr>
                <p:cNvPr id="51" name="直接连接符 50"/>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3" name="任意多边形: 形状 72"/>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mn-ea"/>
                  </a:endParaRPr>
                </a:p>
              </p:txBody>
            </p:sp>
            <p:sp>
              <p:nvSpPr>
                <p:cNvPr id="74" name="任意多边形: 形状 73"/>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mn-ea"/>
                  </a:endParaRPr>
                </a:p>
              </p:txBody>
            </p:sp>
          </p:grpSp>
          <p:grpSp>
            <p:nvGrpSpPr>
              <p:cNvPr id="36" name="组合 35"/>
              <p:cNvGrpSpPr/>
              <p:nvPr/>
            </p:nvGrpSpPr>
            <p:grpSpPr>
              <a:xfrm>
                <a:off x="349799" y="711709"/>
                <a:ext cx="4815092" cy="261575"/>
                <a:chOff x="358852" y="925118"/>
                <a:chExt cx="4815092" cy="261575"/>
              </a:xfrm>
            </p:grpSpPr>
            <p:cxnSp>
              <p:nvCxnSpPr>
                <p:cNvPr id="44" name="直接连接符 43"/>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9" name="任意多边形: 形状 48"/>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n-ea"/>
                  </a:endParaRPr>
                </a:p>
              </p:txBody>
            </p:sp>
            <p:sp>
              <p:nvSpPr>
                <p:cNvPr id="50" name="任意多边形: 形状 49"/>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mn-ea"/>
                  </a:endParaRPr>
                </a:p>
              </p:txBody>
            </p:sp>
          </p:grpSp>
          <p:grpSp>
            <p:nvGrpSpPr>
              <p:cNvPr id="37" name="组合 36"/>
              <p:cNvGrpSpPr/>
              <p:nvPr/>
            </p:nvGrpSpPr>
            <p:grpSpPr>
              <a:xfrm>
                <a:off x="5138963" y="489126"/>
                <a:ext cx="49306" cy="329693"/>
                <a:chOff x="5138963" y="489126"/>
                <a:chExt cx="49306" cy="329693"/>
              </a:xfrm>
            </p:grpSpPr>
            <p:sp>
              <p:nvSpPr>
                <p:cNvPr id="42" name="椭圆 41"/>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43" name="椭圆 42"/>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38" name="组合 37"/>
              <p:cNvGrpSpPr/>
              <p:nvPr/>
            </p:nvGrpSpPr>
            <p:grpSpPr>
              <a:xfrm>
                <a:off x="326687" y="399838"/>
                <a:ext cx="49306" cy="329693"/>
                <a:chOff x="5138963" y="489126"/>
                <a:chExt cx="49306" cy="329693"/>
              </a:xfrm>
            </p:grpSpPr>
            <p:sp>
              <p:nvSpPr>
                <p:cNvPr id="39" name="椭圆 3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40" name="椭圆 3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wipe(left)">
                                      <p:cBhvr>
                                        <p:cTn id="11" dur="500"/>
                                        <p:tgtEl>
                                          <p:spTgt spid="41"/>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500"/>
                                        <p:tgtEl>
                                          <p:spTgt spid="10"/>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95"/>
                                        </p:tgtEl>
                                        <p:attrNameLst>
                                          <p:attrName>style.visibility</p:attrName>
                                        </p:attrNameLst>
                                      </p:cBhvr>
                                      <p:to>
                                        <p:strVal val="visible"/>
                                      </p:to>
                                    </p:set>
                                    <p:animEffect transition="in" filter="fade">
                                      <p:cBhvr>
                                        <p:cTn id="19" dur="500"/>
                                        <p:tgtEl>
                                          <p:spTgt spid="9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97"/>
                                        </p:tgtEl>
                                        <p:attrNameLst>
                                          <p:attrName>style.visibility</p:attrName>
                                        </p:attrNameLst>
                                      </p:cBhvr>
                                      <p:to>
                                        <p:strVal val="visible"/>
                                      </p:to>
                                    </p:set>
                                    <p:animEffect transition="in" filter="fade">
                                      <p:cBhvr>
                                        <p:cTn id="22" dur="500"/>
                                        <p:tgtEl>
                                          <p:spTgt spid="9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96"/>
                                        </p:tgtEl>
                                        <p:attrNameLst>
                                          <p:attrName>style.visibility</p:attrName>
                                        </p:attrNameLst>
                                      </p:cBhvr>
                                      <p:to>
                                        <p:strVal val="visible"/>
                                      </p:to>
                                    </p:set>
                                    <p:animEffect transition="in" filter="fade">
                                      <p:cBhvr>
                                        <p:cTn id="25" dur="500"/>
                                        <p:tgtEl>
                                          <p:spTgt spid="96"/>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95" grpId="0"/>
      <p:bldP spid="96" grpId="0"/>
      <p:bldP spid="97" grpId="0"/>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ea typeface="宋体" panose="02010600030101010101" pitchFamily="2" charset="-122"/>
            </a:endParaRPr>
          </a:p>
        </p:txBody>
      </p:sp>
      <p:grpSp>
        <p:nvGrpSpPr>
          <p:cNvPr id="31" name="组合 30"/>
          <p:cNvGrpSpPr/>
          <p:nvPr/>
        </p:nvGrpSpPr>
        <p:grpSpPr>
          <a:xfrm>
            <a:off x="1957196" y="1982011"/>
            <a:ext cx="8770216" cy="3068156"/>
            <a:chOff x="5960125" y="2504386"/>
            <a:chExt cx="5179022" cy="2756474"/>
          </a:xfrm>
        </p:grpSpPr>
        <p:grpSp>
          <p:nvGrpSpPr>
            <p:cNvPr id="32" name="组合 31"/>
            <p:cNvGrpSpPr/>
            <p:nvPr/>
          </p:nvGrpSpPr>
          <p:grpSpPr>
            <a:xfrm>
              <a:off x="5960125" y="2504386"/>
              <a:ext cx="5179022" cy="2756474"/>
              <a:chOff x="1584402" y="1903846"/>
              <a:chExt cx="9062674" cy="3823037"/>
            </a:xfrm>
          </p:grpSpPr>
          <p:grpSp>
            <p:nvGrpSpPr>
              <p:cNvPr id="34" name="组合 33"/>
              <p:cNvGrpSpPr/>
              <p:nvPr/>
            </p:nvGrpSpPr>
            <p:grpSpPr>
              <a:xfrm>
                <a:off x="1584402" y="3589772"/>
                <a:ext cx="9062674" cy="2137111"/>
                <a:chOff x="1584402" y="3589772"/>
                <a:chExt cx="9062674" cy="2137111"/>
              </a:xfrm>
            </p:grpSpPr>
            <p:sp>
              <p:nvSpPr>
                <p:cNvPr id="45" name="任意多边形: 形状 44"/>
                <p:cNvSpPr/>
                <p:nvPr/>
              </p:nvSpPr>
              <p:spPr>
                <a:xfrm>
                  <a:off x="1652007" y="3589772"/>
                  <a:ext cx="8888987" cy="2005804"/>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梯形 45"/>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梯形 46"/>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0" name="任意多边形: 形状 49"/>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50"/>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1"/>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形状 52"/>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flipH="1" flipV="1">
                <a:off x="1584402" y="1903846"/>
                <a:ext cx="9062674" cy="2137110"/>
                <a:chOff x="1584402" y="3589773"/>
                <a:chExt cx="9062674" cy="2137110"/>
              </a:xfrm>
            </p:grpSpPr>
            <p:sp>
              <p:nvSpPr>
                <p:cNvPr id="36" name="任意多边形: 形状 35"/>
                <p:cNvSpPr/>
                <p:nvPr/>
              </p:nvSpPr>
              <p:spPr>
                <a:xfrm>
                  <a:off x="1652007" y="3589773"/>
                  <a:ext cx="8888987" cy="2005805"/>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梯形 3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梯形 3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1" name="任意多边形: 形状 4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4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形状 4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任意多边形: 形状 4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3" name="矩形 32"/>
            <p:cNvSpPr/>
            <p:nvPr/>
          </p:nvSpPr>
          <p:spPr>
            <a:xfrm>
              <a:off x="6348655" y="3079736"/>
              <a:ext cx="4379972" cy="1363340"/>
            </a:xfrm>
            <a:prstGeom prst="rect">
              <a:avLst/>
            </a:prstGeom>
          </p:spPr>
          <p:txBody>
            <a:bodyPr wrap="square">
              <a:spAutoFit/>
            </a:bodyPr>
            <a:lstStyle/>
            <a:p>
              <a:pPr algn="just">
                <a:lnSpc>
                  <a:spcPct val="150000"/>
                </a:lnSpc>
              </a:pPr>
              <a:r>
                <a:rPr lang="zh-CN" altLang="en-US" sz="2400" dirty="0">
                  <a:solidFill>
                    <a:srgbClr val="080808"/>
                  </a:solidFill>
                  <a:latin typeface="Times New Roman" panose="02020603050405020304" pitchFamily="18" charset="0"/>
                  <a:cs typeface="Times New Roman" panose="02020603050405020304" pitchFamily="18" charset="0"/>
                </a:rPr>
                <a:t>由于链式结构的结点包含了两个域，即数据域和指针域，所以需要设计</a:t>
              </a:r>
              <a:r>
                <a:rPr lang="zh-CN" altLang="en-US" sz="2400" dirty="0">
                  <a:solidFill>
                    <a:srgbClr val="FF0000"/>
                  </a:solidFill>
                  <a:latin typeface="Times New Roman" panose="02020603050405020304" pitchFamily="18" charset="0"/>
                  <a:cs typeface="Times New Roman" panose="02020603050405020304" pitchFamily="18" charset="0"/>
                </a:rPr>
                <a:t>描述结点</a:t>
              </a:r>
              <a:r>
                <a:rPr lang="zh-CN" altLang="en-US" sz="2400" dirty="0">
                  <a:solidFill>
                    <a:srgbClr val="080808"/>
                  </a:solidFill>
                  <a:latin typeface="Times New Roman" panose="02020603050405020304" pitchFamily="18" charset="0"/>
                  <a:cs typeface="Times New Roman" panose="02020603050405020304" pitchFamily="18" charset="0"/>
                </a:rPr>
                <a:t>的类。下面将结点类模板命名为</a:t>
              </a:r>
              <a:r>
                <a:rPr lang="en-US" altLang="zh-CN" sz="2400" dirty="0" err="1">
                  <a:solidFill>
                    <a:srgbClr val="0070C0"/>
                  </a:solidFill>
                  <a:latin typeface="Times New Roman" panose="02020603050405020304" pitchFamily="18" charset="0"/>
                  <a:cs typeface="Times New Roman" panose="02020603050405020304" pitchFamily="18" charset="0"/>
                </a:rPr>
                <a:t>LinkNode</a:t>
              </a:r>
              <a:r>
                <a:rPr lang="zh-CN" altLang="en-US" sz="2400" dirty="0">
                  <a:solidFill>
                    <a:srgbClr val="0070C0"/>
                  </a:solidFill>
                  <a:latin typeface="Times New Roman" panose="02020603050405020304" pitchFamily="18" charset="0"/>
                  <a:cs typeface="Times New Roman" panose="02020603050405020304" pitchFamily="18" charset="0"/>
                </a:rPr>
                <a:t>，</a:t>
              </a:r>
              <a:r>
                <a:rPr lang="zh-CN" altLang="en-US" sz="2400" dirty="0">
                  <a:solidFill>
                    <a:srgbClr val="080808"/>
                  </a:solidFill>
                  <a:latin typeface="Times New Roman" panose="02020603050405020304" pitchFamily="18" charset="0"/>
                  <a:cs typeface="Times New Roman" panose="02020603050405020304" pitchFamily="18" charset="0"/>
                </a:rPr>
                <a:t>将单向链表类模板命名为</a:t>
              </a:r>
              <a:r>
                <a:rPr lang="en-US" altLang="zh-CN" sz="2400" dirty="0" err="1">
                  <a:solidFill>
                    <a:srgbClr val="0070C0"/>
                  </a:solidFill>
                  <a:latin typeface="Times New Roman" panose="02020603050405020304" pitchFamily="18" charset="0"/>
                  <a:cs typeface="Times New Roman" panose="02020603050405020304" pitchFamily="18" charset="0"/>
                </a:rPr>
                <a:t>LinkList</a:t>
              </a:r>
              <a:r>
                <a:rPr lang="zh-CN" altLang="en-US" sz="2400" dirty="0">
                  <a:solidFill>
                    <a:srgbClr val="0070C0"/>
                  </a:solidFill>
                  <a:latin typeface="Times New Roman" panose="02020603050405020304" pitchFamily="18" charset="0"/>
                  <a:cs typeface="Times New Roman" panose="02020603050405020304" pitchFamily="18" charset="0"/>
                </a:rPr>
                <a:t>。</a:t>
              </a:r>
              <a:endParaRPr lang="zh-CN" altLang="en-US" sz="2400" dirty="0">
                <a:solidFill>
                  <a:srgbClr val="0070C0"/>
                </a:solidFill>
                <a:latin typeface="Times New Roman" panose="02020603050405020304" pitchFamily="18" charset="0"/>
                <a:cs typeface="Times New Roman" panose="02020603050405020304" pitchFamily="18" charset="0"/>
              </a:endParaRPr>
            </a:p>
          </p:txBody>
        </p:sp>
      </p:grpSp>
      <p:grpSp>
        <p:nvGrpSpPr>
          <p:cNvPr id="26" name="组合 25"/>
          <p:cNvGrpSpPr/>
          <p:nvPr/>
        </p:nvGrpSpPr>
        <p:grpSpPr>
          <a:xfrm>
            <a:off x="549001" y="555626"/>
            <a:ext cx="2615905" cy="876848"/>
            <a:chOff x="326687" y="247818"/>
            <a:chExt cx="4861582" cy="725466"/>
          </a:xfrm>
        </p:grpSpPr>
        <p:sp>
          <p:nvSpPr>
            <p:cNvPr id="27" name="文本框 7"/>
            <p:cNvSpPr txBox="1"/>
            <p:nvPr/>
          </p:nvSpPr>
          <p:spPr bwMode="auto">
            <a:xfrm>
              <a:off x="399106" y="412399"/>
              <a:ext cx="4693366"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单向链表</a:t>
              </a:r>
              <a:endParaRPr lang="zh-CN" altLang="en-US" sz="2400" kern="0" dirty="0">
                <a:solidFill>
                  <a:srgbClr val="0070C0"/>
                </a:solidFill>
                <a:latin typeface="+mn-ea"/>
              </a:endParaRPr>
            </a:p>
          </p:txBody>
        </p:sp>
        <p:grpSp>
          <p:nvGrpSpPr>
            <p:cNvPr id="28" name="组合 27"/>
            <p:cNvGrpSpPr/>
            <p:nvPr/>
          </p:nvGrpSpPr>
          <p:grpSpPr>
            <a:xfrm>
              <a:off x="326687" y="247818"/>
              <a:ext cx="4861582" cy="725466"/>
              <a:chOff x="326687" y="247818"/>
              <a:chExt cx="4861582" cy="725466"/>
            </a:xfrm>
          </p:grpSpPr>
          <p:grpSp>
            <p:nvGrpSpPr>
              <p:cNvPr id="29" name="组合 28"/>
              <p:cNvGrpSpPr/>
              <p:nvPr/>
            </p:nvGrpSpPr>
            <p:grpSpPr>
              <a:xfrm>
                <a:off x="349799" y="247818"/>
                <a:ext cx="4791980" cy="261575"/>
                <a:chOff x="349799" y="247818"/>
                <a:chExt cx="4791980" cy="261575"/>
              </a:xfrm>
            </p:grpSpPr>
            <p:cxnSp>
              <p:nvCxnSpPr>
                <p:cNvPr id="67" name="直接连接符 66"/>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1" name="任意多边形: 形状 7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mn-ea"/>
                  </a:endParaRPr>
                </a:p>
              </p:txBody>
            </p:sp>
            <p:sp>
              <p:nvSpPr>
                <p:cNvPr id="72" name="任意多边形: 形状 7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mn-ea"/>
                  </a:endParaRPr>
                </a:p>
              </p:txBody>
            </p:sp>
          </p:grpSp>
          <p:grpSp>
            <p:nvGrpSpPr>
              <p:cNvPr id="30" name="组合 29"/>
              <p:cNvGrpSpPr/>
              <p:nvPr/>
            </p:nvGrpSpPr>
            <p:grpSpPr>
              <a:xfrm>
                <a:off x="349799" y="711709"/>
                <a:ext cx="4815092" cy="261575"/>
                <a:chOff x="358852" y="925118"/>
                <a:chExt cx="4815092" cy="261575"/>
              </a:xfrm>
            </p:grpSpPr>
            <p:cxnSp>
              <p:nvCxnSpPr>
                <p:cNvPr id="60" name="直接连接符 59"/>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5" name="任意多边形: 形状 64"/>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n-ea"/>
                  </a:endParaRPr>
                </a:p>
              </p:txBody>
            </p:sp>
            <p:sp>
              <p:nvSpPr>
                <p:cNvPr id="66" name="任意多边形: 形状 65"/>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mn-ea"/>
                  </a:endParaRPr>
                </a:p>
              </p:txBody>
            </p:sp>
          </p:grpSp>
          <p:grpSp>
            <p:nvGrpSpPr>
              <p:cNvPr id="54" name="组合 53"/>
              <p:cNvGrpSpPr/>
              <p:nvPr/>
            </p:nvGrpSpPr>
            <p:grpSpPr>
              <a:xfrm>
                <a:off x="5138963" y="489126"/>
                <a:ext cx="49306" cy="329693"/>
                <a:chOff x="5138963" y="489126"/>
                <a:chExt cx="49306" cy="329693"/>
              </a:xfrm>
            </p:grpSpPr>
            <p:sp>
              <p:nvSpPr>
                <p:cNvPr id="58" name="椭圆 5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9" name="椭圆 5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55" name="组合 54"/>
              <p:cNvGrpSpPr/>
              <p:nvPr/>
            </p:nvGrpSpPr>
            <p:grpSpPr>
              <a:xfrm>
                <a:off x="326687" y="399838"/>
                <a:ext cx="49306" cy="329693"/>
                <a:chOff x="5138963" y="489126"/>
                <a:chExt cx="49306" cy="329693"/>
              </a:xfrm>
            </p:grpSpPr>
            <p:sp>
              <p:nvSpPr>
                <p:cNvPr id="56" name="椭圆 5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57" name="椭圆 5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wipe(left)">
                                      <p:cBhvr>
                                        <p:cTn id="11"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3"/>
          <p:cNvSpPr txBox="1">
            <a:spLocks noChangeArrowheads="1"/>
          </p:cNvSpPr>
          <p:nvPr/>
        </p:nvSpPr>
        <p:spPr>
          <a:xfrm>
            <a:off x="4136570" y="903768"/>
            <a:ext cx="7524206" cy="5746906"/>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spcBef>
                <a:spcPts val="600"/>
              </a:spcBef>
              <a:buClr>
                <a:srgbClr val="7030A0"/>
              </a:buClr>
              <a:buNone/>
            </a:pPr>
            <a:r>
              <a:rPr lang="en-US" altLang="zh-CN" sz="2200" dirty="0" smtClean="0">
                <a:latin typeface="Times New Roman" panose="02020603050405020304" pitchFamily="18" charset="0"/>
                <a:cs typeface="Times New Roman" panose="02020603050405020304" pitchFamily="18" charset="0"/>
              </a:rPr>
              <a:t>//</a:t>
            </a:r>
            <a:r>
              <a:rPr lang="zh-CN" altLang="en-US" sz="2200" dirty="0">
                <a:latin typeface="Times New Roman" panose="02020603050405020304" pitchFamily="18" charset="0"/>
                <a:cs typeface="Times New Roman" panose="02020603050405020304" pitchFamily="18" charset="0"/>
              </a:rPr>
              <a:t>存储结点类</a:t>
            </a:r>
            <a:endParaRPr lang="zh-CN" altLang="en-US"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buNone/>
            </a:pPr>
            <a:r>
              <a:rPr lang="en-US" altLang="zh-CN" sz="2200" dirty="0">
                <a:latin typeface="Times New Roman" panose="02020603050405020304" pitchFamily="18" charset="0"/>
                <a:cs typeface="Times New Roman" panose="02020603050405020304" pitchFamily="18" charset="0"/>
              </a:rPr>
              <a:t>template&lt;class T&gt;</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buNone/>
            </a:pPr>
            <a:r>
              <a:rPr lang="en-US" altLang="zh-CN" sz="2200" dirty="0">
                <a:latin typeface="Times New Roman" panose="02020603050405020304" pitchFamily="18" charset="0"/>
                <a:cs typeface="Times New Roman" panose="02020603050405020304" pitchFamily="18" charset="0"/>
              </a:rPr>
              <a:t>class </a:t>
            </a:r>
            <a:r>
              <a:rPr lang="en-US" altLang="zh-CN" sz="2200" dirty="0" err="1">
                <a:latin typeface="Times New Roman" panose="02020603050405020304" pitchFamily="18" charset="0"/>
                <a:cs typeface="Times New Roman" panose="02020603050405020304" pitchFamily="18" charset="0"/>
              </a:rPr>
              <a:t>LinkNode</a:t>
            </a:r>
            <a:r>
              <a:rPr lang="en-US" altLang="zh-CN" sz="2200" dirty="0">
                <a:latin typeface="Times New Roman" panose="02020603050405020304" pitchFamily="18" charset="0"/>
                <a:cs typeface="Times New Roman" panose="02020603050405020304" pitchFamily="18" charset="0"/>
              </a:rPr>
              <a:t>    //</a:t>
            </a:r>
            <a:r>
              <a:rPr lang="zh-CN" altLang="en-US" sz="2200" dirty="0">
                <a:latin typeface="Times New Roman" panose="02020603050405020304" pitchFamily="18" charset="0"/>
                <a:cs typeface="Times New Roman" panose="02020603050405020304" pitchFamily="18" charset="0"/>
              </a:rPr>
              <a:t>结点类</a:t>
            </a:r>
            <a:endParaRPr lang="zh-CN" altLang="en-US"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buNone/>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buNone/>
            </a:pPr>
            <a:r>
              <a:rPr lang="en-US" altLang="zh-CN" sz="2200" dirty="0">
                <a:solidFill>
                  <a:schemeClr val="tx2"/>
                </a:solidFill>
                <a:latin typeface="Times New Roman" panose="02020603050405020304" pitchFamily="18" charset="0"/>
                <a:cs typeface="Times New Roman" panose="02020603050405020304" pitchFamily="18" charset="0"/>
              </a:rPr>
              <a:t>	</a:t>
            </a:r>
            <a:r>
              <a:rPr lang="en-US" altLang="zh-CN" sz="2200" dirty="0">
                <a:solidFill>
                  <a:srgbClr val="FF0000"/>
                </a:solidFill>
                <a:latin typeface="Times New Roman" panose="02020603050405020304" pitchFamily="18" charset="0"/>
                <a:cs typeface="Times New Roman" panose="02020603050405020304" pitchFamily="18" charset="0"/>
              </a:rPr>
              <a:t>template&lt;class T</a:t>
            </a:r>
            <a:r>
              <a:rPr lang="en-US" altLang="zh-CN" sz="2200" dirty="0" smtClean="0">
                <a:solidFill>
                  <a:srgbClr val="FF0000"/>
                </a:solidFill>
                <a:latin typeface="Times New Roman" panose="02020603050405020304" pitchFamily="18" charset="0"/>
                <a:cs typeface="Times New Roman" panose="02020603050405020304" pitchFamily="18" charset="0"/>
              </a:rPr>
              <a:t>&gt; </a:t>
            </a:r>
            <a:endParaRPr lang="en-US" altLang="zh-CN" sz="2200" dirty="0" smtClean="0">
              <a:solidFill>
                <a:srgbClr val="FF0000"/>
              </a:solidFill>
              <a:latin typeface="Times New Roman" panose="02020603050405020304" pitchFamily="18" charset="0"/>
              <a:cs typeface="Times New Roman" panose="02020603050405020304" pitchFamily="18" charset="0"/>
            </a:endParaRPr>
          </a:p>
          <a:p>
            <a:pPr marL="452755" indent="-452755">
              <a:spcBef>
                <a:spcPts val="600"/>
              </a:spcBef>
              <a:buClr>
                <a:srgbClr val="7030A0"/>
              </a:buClr>
              <a:buNone/>
            </a:pPr>
            <a:r>
              <a:rPr lang="en-US" altLang="zh-CN" sz="2200" dirty="0">
                <a:solidFill>
                  <a:srgbClr val="FF0000"/>
                </a:solidFill>
                <a:latin typeface="Times New Roman" panose="02020603050405020304" pitchFamily="18" charset="0"/>
                <a:cs typeface="Times New Roman" panose="02020603050405020304" pitchFamily="18" charset="0"/>
              </a:rPr>
              <a:t>	</a:t>
            </a:r>
            <a:r>
              <a:rPr lang="en-US" altLang="zh-CN" sz="2200" dirty="0" smtClean="0">
                <a:solidFill>
                  <a:srgbClr val="FF0000"/>
                </a:solidFill>
                <a:latin typeface="Times New Roman" panose="02020603050405020304" pitchFamily="18" charset="0"/>
                <a:cs typeface="Times New Roman" panose="02020603050405020304" pitchFamily="18" charset="0"/>
              </a:rPr>
              <a:t>friend </a:t>
            </a:r>
            <a:r>
              <a:rPr lang="en-US" altLang="zh-CN" sz="2200" dirty="0">
                <a:solidFill>
                  <a:srgbClr val="FF0000"/>
                </a:solidFill>
                <a:latin typeface="Times New Roman" panose="02020603050405020304" pitchFamily="18" charset="0"/>
                <a:cs typeface="Times New Roman" panose="02020603050405020304" pitchFamily="18" charset="0"/>
              </a:rPr>
              <a:t>class </a:t>
            </a:r>
            <a:r>
              <a:rPr lang="en-US" altLang="zh-CN" sz="2200" dirty="0" err="1">
                <a:solidFill>
                  <a:srgbClr val="FF0000"/>
                </a:solidFill>
                <a:latin typeface="Times New Roman" panose="02020603050405020304" pitchFamily="18" charset="0"/>
                <a:cs typeface="Times New Roman" panose="02020603050405020304" pitchFamily="18" charset="0"/>
              </a:rPr>
              <a:t>LinkList</a:t>
            </a:r>
            <a:r>
              <a:rPr lang="en-US" altLang="zh-CN" sz="2200" dirty="0">
                <a:solidFill>
                  <a:srgbClr val="FF0000"/>
                </a:solidFill>
                <a:latin typeface="Times New Roman" panose="02020603050405020304" pitchFamily="18" charset="0"/>
                <a:cs typeface="Times New Roman" panose="02020603050405020304" pitchFamily="18" charset="0"/>
              </a:rPr>
              <a:t>;  //</a:t>
            </a:r>
            <a:r>
              <a:rPr lang="zh-CN" altLang="en-US" sz="2200" dirty="0">
                <a:solidFill>
                  <a:srgbClr val="FF0000"/>
                </a:solidFill>
                <a:latin typeface="Times New Roman" panose="02020603050405020304" pitchFamily="18" charset="0"/>
                <a:cs typeface="Times New Roman" panose="02020603050405020304" pitchFamily="18" charset="0"/>
              </a:rPr>
              <a:t>将链式表类声明为友类</a:t>
            </a:r>
            <a:endParaRPr lang="zh-CN" altLang="en-US" sz="2200" dirty="0">
              <a:solidFill>
                <a:srgbClr val="FF0000"/>
              </a:solidFill>
              <a:latin typeface="Times New Roman" panose="02020603050405020304" pitchFamily="18" charset="0"/>
              <a:cs typeface="Times New Roman" panose="02020603050405020304" pitchFamily="18" charset="0"/>
            </a:endParaRPr>
          </a:p>
          <a:p>
            <a:pPr marL="452755" indent="-452755">
              <a:spcBef>
                <a:spcPts val="600"/>
              </a:spcBef>
              <a:buClr>
                <a:srgbClr val="7030A0"/>
              </a:buClr>
              <a:buNone/>
            </a:pPr>
            <a:r>
              <a:rPr lang="en-US" altLang="zh-CN" sz="2200" dirty="0">
                <a:latin typeface="Times New Roman" panose="02020603050405020304" pitchFamily="18" charset="0"/>
                <a:cs typeface="Times New Roman" panose="02020603050405020304" pitchFamily="18" charset="0"/>
              </a:rPr>
              <a:t>public:</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buNone/>
            </a:pPr>
            <a:r>
              <a:rPr lang="en-US" altLang="zh-CN" sz="2200" dirty="0">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LinkNode</a:t>
            </a:r>
            <a:r>
              <a:rPr lang="en-US" altLang="zh-CN" sz="2200" dirty="0">
                <a:latin typeface="Times New Roman" panose="02020603050405020304" pitchFamily="18" charset="0"/>
                <a:cs typeface="Times New Roman" panose="02020603050405020304" pitchFamily="18" charset="0"/>
              </a:rPr>
              <a:t>()     //</a:t>
            </a:r>
            <a:r>
              <a:rPr lang="zh-CN" altLang="en-US" sz="2200" dirty="0">
                <a:latin typeface="Times New Roman" panose="02020603050405020304" pitchFamily="18" charset="0"/>
                <a:cs typeface="Times New Roman" panose="02020603050405020304" pitchFamily="18" charset="0"/>
              </a:rPr>
              <a:t>构造函数</a:t>
            </a:r>
            <a:endParaRPr lang="zh-CN" altLang="en-US"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buNone/>
            </a:pPr>
            <a:r>
              <a:rPr lang="zh-CN" altLang="en-US" sz="2200" dirty="0">
                <a:latin typeface="Times New Roman" panose="02020603050405020304" pitchFamily="18" charset="0"/>
                <a:cs typeface="Times New Roman" panose="02020603050405020304" pitchFamily="18" charset="0"/>
              </a:rPr>
              <a:t>	</a:t>
            </a: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buNone/>
            </a:pPr>
            <a:r>
              <a:rPr lang="en-US" altLang="zh-CN" sz="2200" dirty="0">
                <a:solidFill>
                  <a:schemeClr val="tx2"/>
                </a:solidFill>
                <a:latin typeface="Times New Roman" panose="02020603050405020304" pitchFamily="18" charset="0"/>
                <a:cs typeface="Times New Roman" panose="02020603050405020304" pitchFamily="18" charset="0"/>
              </a:rPr>
              <a:t>		</a:t>
            </a:r>
            <a:r>
              <a:rPr lang="en-US" altLang="zh-CN" sz="2200" dirty="0">
                <a:solidFill>
                  <a:srgbClr val="FF0000"/>
                </a:solidFill>
                <a:latin typeface="Times New Roman" panose="02020603050405020304" pitchFamily="18" charset="0"/>
                <a:cs typeface="Times New Roman" panose="02020603050405020304" pitchFamily="18" charset="0"/>
              </a:rPr>
              <a:t>next=NULL;</a:t>
            </a:r>
            <a:endParaRPr lang="en-US" altLang="zh-CN" sz="2200" dirty="0">
              <a:solidFill>
                <a:srgbClr val="FF0000"/>
              </a:solidFill>
              <a:latin typeface="Times New Roman" panose="02020603050405020304" pitchFamily="18" charset="0"/>
              <a:cs typeface="Times New Roman" panose="02020603050405020304" pitchFamily="18" charset="0"/>
            </a:endParaRPr>
          </a:p>
          <a:p>
            <a:pPr marL="452755" indent="-452755">
              <a:spcBef>
                <a:spcPts val="600"/>
              </a:spcBef>
              <a:buClr>
                <a:srgbClr val="7030A0"/>
              </a:buClr>
              <a:buNone/>
            </a:pPr>
            <a:r>
              <a:rPr lang="en-US" altLang="zh-CN" sz="2200" dirty="0">
                <a:latin typeface="Times New Roman" panose="02020603050405020304" pitchFamily="18" charset="0"/>
                <a:cs typeface="Times New Roman" panose="02020603050405020304" pitchFamily="18" charset="0"/>
              </a:rPr>
              <a:t>	}</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buNone/>
            </a:pPr>
            <a:r>
              <a:rPr lang="en-US" altLang="zh-CN" sz="2200" dirty="0">
                <a:latin typeface="Times New Roman" panose="02020603050405020304" pitchFamily="18" charset="0"/>
                <a:cs typeface="Times New Roman" panose="02020603050405020304" pitchFamily="18" charset="0"/>
              </a:rPr>
              <a:t>private:</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buNone/>
            </a:pPr>
            <a:r>
              <a:rPr lang="en-US" altLang="zh-CN" sz="2200" dirty="0">
                <a:latin typeface="Times New Roman" panose="02020603050405020304" pitchFamily="18" charset="0"/>
                <a:cs typeface="Times New Roman" panose="02020603050405020304" pitchFamily="18" charset="0"/>
              </a:rPr>
              <a:t>	T data;			//</a:t>
            </a:r>
            <a:r>
              <a:rPr lang="zh-CN" altLang="en-US" sz="2200" dirty="0">
                <a:latin typeface="Times New Roman" panose="02020603050405020304" pitchFamily="18" charset="0"/>
                <a:cs typeface="Times New Roman" panose="02020603050405020304" pitchFamily="18" charset="0"/>
              </a:rPr>
              <a:t>结点元素</a:t>
            </a:r>
            <a:endParaRPr lang="zh-CN" altLang="en-US"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buNone/>
            </a:pPr>
            <a:r>
              <a:rPr lang="zh-CN" altLang="en-US" sz="2200" dirty="0">
                <a:solidFill>
                  <a:schemeClr val="tx2"/>
                </a:solidFill>
                <a:latin typeface="Times New Roman" panose="02020603050405020304" pitchFamily="18" charset="0"/>
                <a:cs typeface="Times New Roman" panose="02020603050405020304" pitchFamily="18" charset="0"/>
              </a:rPr>
              <a:t>	</a:t>
            </a:r>
            <a:r>
              <a:rPr lang="en-US" altLang="zh-CN" sz="2200" dirty="0" err="1">
                <a:latin typeface="Times New Roman" panose="02020603050405020304" pitchFamily="18" charset="0"/>
                <a:cs typeface="Times New Roman" panose="02020603050405020304" pitchFamily="18" charset="0"/>
              </a:rPr>
              <a:t>LinkNode</a:t>
            </a:r>
            <a:r>
              <a:rPr lang="en-US" altLang="zh-CN" sz="2200" dirty="0">
                <a:latin typeface="Times New Roman" panose="02020603050405020304" pitchFamily="18" charset="0"/>
                <a:cs typeface="Times New Roman" panose="02020603050405020304" pitchFamily="18" charset="0"/>
              </a:rPr>
              <a:t>&lt;T&gt; *</a:t>
            </a:r>
            <a:r>
              <a:rPr lang="en-US" altLang="zh-CN" sz="2200" dirty="0">
                <a:solidFill>
                  <a:srgbClr val="FF0000"/>
                </a:solidFill>
                <a:latin typeface="Times New Roman" panose="02020603050405020304" pitchFamily="18" charset="0"/>
                <a:cs typeface="Times New Roman" panose="02020603050405020304" pitchFamily="18" charset="0"/>
              </a:rPr>
              <a:t>next</a:t>
            </a:r>
            <a:r>
              <a:rPr lang="en-US" altLang="zh-CN" sz="2200" dirty="0">
                <a:latin typeface="Times New Roman" panose="02020603050405020304" pitchFamily="18" charset="0"/>
                <a:cs typeface="Times New Roman" panose="02020603050405020304" pitchFamily="18" charset="0"/>
              </a:rPr>
              <a:t>;      	//</a:t>
            </a:r>
            <a:r>
              <a:rPr lang="zh-CN" altLang="en-US" sz="2200" dirty="0">
                <a:latin typeface="Times New Roman" panose="02020603050405020304" pitchFamily="18" charset="0"/>
                <a:cs typeface="Times New Roman" panose="02020603050405020304" pitchFamily="18" charset="0"/>
              </a:rPr>
              <a:t>指向下一个结点的指针</a:t>
            </a:r>
            <a:endParaRPr lang="zh-CN" altLang="en-US"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buNone/>
            </a:pPr>
            <a:r>
              <a:rPr lang="en-US" altLang="zh-CN" sz="2200" dirty="0">
                <a:latin typeface="Times New Roman" panose="02020603050405020304" pitchFamily="18" charset="0"/>
                <a:cs typeface="Times New Roman" panose="02020603050405020304" pitchFamily="18" charset="0"/>
              </a:rPr>
              <a:t>};</a:t>
            </a:r>
            <a:endParaRPr lang="en-US" altLang="zh-CN" sz="2200" dirty="0">
              <a:latin typeface="Times New Roman" panose="02020603050405020304" pitchFamily="18" charset="0"/>
              <a:cs typeface="Times New Roman" panose="02020603050405020304" pitchFamily="18" charset="0"/>
            </a:endParaRPr>
          </a:p>
          <a:p>
            <a:pPr marL="452755" indent="-452755">
              <a:spcBef>
                <a:spcPts val="600"/>
              </a:spcBef>
              <a:buClr>
                <a:srgbClr val="7030A0"/>
              </a:buClr>
              <a:buFont typeface="Arial" panose="020B0604020202020204" pitchFamily="34" charset="0"/>
              <a:buNone/>
            </a:pPr>
            <a:endParaRPr lang="en-US" altLang="zh-CN" sz="2200" dirty="0">
              <a:solidFill>
                <a:schemeClr val="tx2"/>
              </a:solidFill>
              <a:latin typeface="Times New Roman" panose="02020603050405020304" pitchFamily="18" charset="0"/>
              <a:cs typeface="Times New Roman" panose="02020603050405020304" pitchFamily="18" charset="0"/>
            </a:endParaRPr>
          </a:p>
        </p:txBody>
      </p:sp>
      <p:grpSp>
        <p:nvGrpSpPr>
          <p:cNvPr id="3" name="组合 25"/>
          <p:cNvGrpSpPr/>
          <p:nvPr/>
        </p:nvGrpSpPr>
        <p:grpSpPr>
          <a:xfrm>
            <a:off x="549001" y="555626"/>
            <a:ext cx="2615905" cy="876848"/>
            <a:chOff x="326687" y="247818"/>
            <a:chExt cx="4861582" cy="725466"/>
          </a:xfrm>
        </p:grpSpPr>
        <p:sp>
          <p:nvSpPr>
            <p:cNvPr id="4" name="文本框 7"/>
            <p:cNvSpPr txBox="1"/>
            <p:nvPr/>
          </p:nvSpPr>
          <p:spPr bwMode="auto">
            <a:xfrm>
              <a:off x="399106" y="412399"/>
              <a:ext cx="4693366"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单向链表</a:t>
              </a:r>
              <a:endParaRPr lang="zh-CN" altLang="en-US" sz="2400" kern="0" dirty="0">
                <a:solidFill>
                  <a:srgbClr val="0070C0"/>
                </a:solidFill>
                <a:latin typeface="+mn-ea"/>
              </a:endParaRPr>
            </a:p>
          </p:txBody>
        </p:sp>
        <p:grpSp>
          <p:nvGrpSpPr>
            <p:cNvPr id="5" name="组合 27"/>
            <p:cNvGrpSpPr/>
            <p:nvPr/>
          </p:nvGrpSpPr>
          <p:grpSpPr>
            <a:xfrm>
              <a:off x="326687" y="247818"/>
              <a:ext cx="4861582" cy="725466"/>
              <a:chOff x="326687" y="247818"/>
              <a:chExt cx="4861582" cy="725466"/>
            </a:xfrm>
          </p:grpSpPr>
          <p:grpSp>
            <p:nvGrpSpPr>
              <p:cNvPr id="6" name="组合 28"/>
              <p:cNvGrpSpPr/>
              <p:nvPr/>
            </p:nvGrpSpPr>
            <p:grpSpPr>
              <a:xfrm>
                <a:off x="349799" y="247818"/>
                <a:ext cx="4791980" cy="261575"/>
                <a:chOff x="349799" y="247818"/>
                <a:chExt cx="4791980" cy="261575"/>
              </a:xfrm>
            </p:grpSpPr>
            <p:cxnSp>
              <p:nvCxnSpPr>
                <p:cNvPr id="21" name="直接连接符 66"/>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67"/>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68"/>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69"/>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5" name="任意多边形: 形状 7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mn-ea"/>
                  </a:endParaRPr>
                </a:p>
              </p:txBody>
            </p:sp>
            <p:sp>
              <p:nvSpPr>
                <p:cNvPr id="26" name="任意多边形: 形状 7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mn-ea"/>
                  </a:endParaRPr>
                </a:p>
              </p:txBody>
            </p:sp>
          </p:grpSp>
          <p:grpSp>
            <p:nvGrpSpPr>
              <p:cNvPr id="7" name="组合 29"/>
              <p:cNvGrpSpPr/>
              <p:nvPr/>
            </p:nvGrpSpPr>
            <p:grpSpPr>
              <a:xfrm>
                <a:off x="349799" y="711709"/>
                <a:ext cx="4815092" cy="261575"/>
                <a:chOff x="358852" y="925118"/>
                <a:chExt cx="4815092" cy="261575"/>
              </a:xfrm>
            </p:grpSpPr>
            <p:cxnSp>
              <p:nvCxnSpPr>
                <p:cNvPr id="14" name="直接连接符 59"/>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 name="直接连接符 60"/>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61"/>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62"/>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63"/>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9" name="任意多边形: 形状 64"/>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n-ea"/>
                  </a:endParaRPr>
                </a:p>
              </p:txBody>
            </p:sp>
            <p:sp>
              <p:nvSpPr>
                <p:cNvPr id="20" name="任意多边形: 形状 65"/>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mn-ea"/>
                  </a:endParaRPr>
                </a:p>
              </p:txBody>
            </p:sp>
          </p:grpSp>
          <p:grpSp>
            <p:nvGrpSpPr>
              <p:cNvPr id="8" name="组合 53"/>
              <p:cNvGrpSpPr/>
              <p:nvPr/>
            </p:nvGrpSpPr>
            <p:grpSpPr>
              <a:xfrm>
                <a:off x="5138963" y="489126"/>
                <a:ext cx="49306" cy="329693"/>
                <a:chOff x="5138963" y="489126"/>
                <a:chExt cx="49306" cy="329693"/>
              </a:xfrm>
            </p:grpSpPr>
            <p:sp>
              <p:nvSpPr>
                <p:cNvPr id="12" name="椭圆 5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3" name="椭圆 5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9" name="组合 54"/>
              <p:cNvGrpSpPr/>
              <p:nvPr/>
            </p:nvGrpSpPr>
            <p:grpSpPr>
              <a:xfrm>
                <a:off x="326687" y="399838"/>
                <a:ext cx="49306" cy="329693"/>
                <a:chOff x="5138963" y="489126"/>
                <a:chExt cx="49306" cy="329693"/>
              </a:xfrm>
            </p:grpSpPr>
            <p:sp>
              <p:nvSpPr>
                <p:cNvPr id="10" name="椭圆 5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 name="椭圆 5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
        <p:nvSpPr>
          <p:cNvPr id="29" name="Rectangle 3"/>
          <p:cNvSpPr txBox="1">
            <a:spLocks noChangeArrowheads="1"/>
          </p:cNvSpPr>
          <p:nvPr/>
        </p:nvSpPr>
        <p:spPr>
          <a:xfrm>
            <a:off x="3348445" y="759775"/>
            <a:ext cx="8312331" cy="500744"/>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20000"/>
              </a:lnSpc>
              <a:spcBef>
                <a:spcPts val="600"/>
              </a:spcBef>
              <a:buClr>
                <a:srgbClr val="7030A0"/>
              </a:buClr>
              <a:buNone/>
            </a:pPr>
            <a:endParaRPr lang="zh-CN" altLang="en-US" sz="2400" dirty="0" smtClean="0">
              <a:latin typeface="Times New Roman" panose="02020603050405020304" pitchFamily="18" charset="0"/>
              <a:cs typeface="Times New Roman" panose="02020603050405020304" pitchFamily="18" charset="0"/>
            </a:endParaRPr>
          </a:p>
        </p:txBody>
      </p:sp>
      <p:grpSp>
        <p:nvGrpSpPr>
          <p:cNvPr id="30" name="组合 38"/>
          <p:cNvGrpSpPr/>
          <p:nvPr/>
        </p:nvGrpSpPr>
        <p:grpSpPr>
          <a:xfrm>
            <a:off x="1315623" y="2261112"/>
            <a:ext cx="2483531" cy="2483534"/>
            <a:chOff x="1384152" y="2393101"/>
            <a:chExt cx="2483531" cy="2483534"/>
          </a:xfrm>
        </p:grpSpPr>
        <p:sp>
          <p:nvSpPr>
            <p:cNvPr id="31" name="椭圆 39"/>
            <p:cNvSpPr/>
            <p:nvPr/>
          </p:nvSpPr>
          <p:spPr>
            <a:xfrm rot="16200000">
              <a:off x="1384151" y="2393102"/>
              <a:ext cx="2483534" cy="248353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 name="矩形 1"/>
            <p:cNvSpPr/>
            <p:nvPr/>
          </p:nvSpPr>
          <p:spPr>
            <a:xfrm>
              <a:off x="1582077" y="2850037"/>
              <a:ext cx="2054677" cy="1785104"/>
            </a:xfrm>
            <a:prstGeom prst="rect">
              <a:avLst/>
            </a:prstGeom>
          </p:spPr>
          <p:txBody>
            <a:bodyPr wrap="square">
              <a:spAutoFit/>
            </a:bodyPr>
            <a:lstStyle/>
            <a:p>
              <a:pPr algn="ctr">
                <a:spcBef>
                  <a:spcPts val="600"/>
                </a:spcBef>
                <a:buClr>
                  <a:srgbClr val="7030A0"/>
                </a:buClr>
              </a:pPr>
              <a:r>
                <a:rPr lang="en-US" altLang="zh-CN" sz="2200" dirty="0">
                  <a:solidFill>
                    <a:schemeClr val="bg1"/>
                  </a:solidFill>
                  <a:latin typeface="Times New Roman" panose="02020603050405020304" pitchFamily="18" charset="0"/>
                  <a:cs typeface="Times New Roman" panose="02020603050405020304" pitchFamily="18" charset="0"/>
                </a:rPr>
                <a:t>【</a:t>
              </a:r>
              <a:r>
                <a:rPr lang="zh-CN" altLang="en-US" sz="2200" dirty="0">
                  <a:solidFill>
                    <a:schemeClr val="bg1"/>
                  </a:solidFill>
                  <a:latin typeface="Times New Roman" panose="02020603050405020304" pitchFamily="18" charset="0"/>
                  <a:cs typeface="Times New Roman" panose="02020603050405020304" pitchFamily="18" charset="0"/>
                </a:rPr>
                <a:t>描述</a:t>
              </a:r>
              <a:r>
                <a:rPr lang="en-US" altLang="zh-CN" sz="2200" dirty="0">
                  <a:solidFill>
                    <a:schemeClr val="bg1"/>
                  </a:solidFill>
                  <a:latin typeface="Times New Roman" panose="02020603050405020304" pitchFamily="18" charset="0"/>
                  <a:cs typeface="Times New Roman" panose="02020603050405020304" pitchFamily="18" charset="0"/>
                </a:rPr>
                <a:t>1】</a:t>
              </a:r>
              <a:r>
                <a:rPr lang="zh-CN" altLang="en-US" sz="2200" dirty="0">
                  <a:solidFill>
                    <a:schemeClr val="bg1"/>
                  </a:solidFill>
                  <a:latin typeface="Times New Roman" panose="02020603050405020304" pitchFamily="18" charset="0"/>
                  <a:cs typeface="Times New Roman" panose="02020603050405020304" pitchFamily="18" charset="0"/>
                </a:rPr>
                <a:t>单向链表结点类模板和单向链表类模板的</a:t>
              </a:r>
              <a:r>
                <a:rPr lang="en-US" altLang="zh-CN" sz="2200" dirty="0">
                  <a:solidFill>
                    <a:schemeClr val="bg1"/>
                  </a:solidFill>
                  <a:latin typeface="Times New Roman" panose="02020603050405020304" pitchFamily="18" charset="0"/>
                  <a:cs typeface="Times New Roman" panose="02020603050405020304" pitchFamily="18" charset="0"/>
                </a:rPr>
                <a:t>C++</a:t>
              </a:r>
              <a:r>
                <a:rPr lang="zh-CN" altLang="en-US" sz="2200" dirty="0">
                  <a:solidFill>
                    <a:schemeClr val="bg1"/>
                  </a:solidFill>
                  <a:latin typeface="Times New Roman" panose="02020603050405020304" pitchFamily="18" charset="0"/>
                  <a:cs typeface="Times New Roman" panose="02020603050405020304" pitchFamily="18" charset="0"/>
                </a:rPr>
                <a:t>描述</a:t>
              </a:r>
              <a:endParaRPr lang="zh-CN" altLang="en-US" sz="2200" dirty="0">
                <a:solidFill>
                  <a:schemeClr val="bg1"/>
                </a:solidFill>
                <a:effectLst>
                  <a:outerShdw blurRad="38100" dist="38100" dir="2700000" algn="tl">
                    <a:srgbClr val="000000">
                      <a:alpha val="43137"/>
                    </a:srgbClr>
                  </a:outerShdw>
                </a:effectLst>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p:cTn id="11" dur="500" fill="hold"/>
                                        <p:tgtEl>
                                          <p:spTgt spid="30"/>
                                        </p:tgtEl>
                                        <p:attrNameLst>
                                          <p:attrName>ppt_w</p:attrName>
                                        </p:attrNameLst>
                                      </p:cBhvr>
                                      <p:tavLst>
                                        <p:tav tm="0">
                                          <p:val>
                                            <p:fltVal val="0"/>
                                          </p:val>
                                        </p:tav>
                                        <p:tav tm="100000">
                                          <p:val>
                                            <p:strVal val="#ppt_w"/>
                                          </p:val>
                                        </p:tav>
                                      </p:tavLst>
                                    </p:anim>
                                    <p:anim calcmode="lin" valueType="num">
                                      <p:cBhvr>
                                        <p:cTn id="12" dur="500" fill="hold"/>
                                        <p:tgtEl>
                                          <p:spTgt spid="30"/>
                                        </p:tgtEl>
                                        <p:attrNameLst>
                                          <p:attrName>ppt_h</p:attrName>
                                        </p:attrNameLst>
                                      </p:cBhvr>
                                      <p:tavLst>
                                        <p:tav tm="0">
                                          <p:val>
                                            <p:fltVal val="0"/>
                                          </p:val>
                                        </p:tav>
                                        <p:tav tm="100000">
                                          <p:val>
                                            <p:strVal val="#ppt_h"/>
                                          </p:val>
                                        </p:tav>
                                      </p:tavLst>
                                    </p:anim>
                                    <p:animEffect transition="in" filter="fade">
                                      <p:cBhvr>
                                        <p:cTn id="13" dur="500"/>
                                        <p:tgtEl>
                                          <p:spTgt spid="30"/>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42"/>
                                        </p:tgtEl>
                                        <p:attrNameLst>
                                          <p:attrName>style.visibility</p:attrName>
                                        </p:attrNameLst>
                                      </p:cBhvr>
                                      <p:to>
                                        <p:strVal val="visible"/>
                                      </p:to>
                                    </p:set>
                                    <p:anim calcmode="lin" valueType="num">
                                      <p:cBhvr>
                                        <p:cTn id="17" dur="500" fill="hold"/>
                                        <p:tgtEl>
                                          <p:spTgt spid="42"/>
                                        </p:tgtEl>
                                        <p:attrNameLst>
                                          <p:attrName>ppt_w</p:attrName>
                                        </p:attrNameLst>
                                      </p:cBhvr>
                                      <p:tavLst>
                                        <p:tav tm="0">
                                          <p:val>
                                            <p:fltVal val="0"/>
                                          </p:val>
                                        </p:tav>
                                        <p:tav tm="100000">
                                          <p:val>
                                            <p:strVal val="#ppt_w"/>
                                          </p:val>
                                        </p:tav>
                                      </p:tavLst>
                                    </p:anim>
                                    <p:anim calcmode="lin" valueType="num">
                                      <p:cBhvr>
                                        <p:cTn id="18" dur="500" fill="hold"/>
                                        <p:tgtEl>
                                          <p:spTgt spid="42"/>
                                        </p:tgtEl>
                                        <p:attrNameLst>
                                          <p:attrName>ppt_h</p:attrName>
                                        </p:attrNameLst>
                                      </p:cBhvr>
                                      <p:tavLst>
                                        <p:tav tm="0">
                                          <p:val>
                                            <p:fltVal val="0"/>
                                          </p:val>
                                        </p:tav>
                                        <p:tav tm="100000">
                                          <p:val>
                                            <p:strVal val="#ppt_h"/>
                                          </p:val>
                                        </p:tav>
                                      </p:tavLst>
                                    </p:anim>
                                    <p:animEffect transition="in" filter="fade">
                                      <p:cBhvr>
                                        <p:cTn id="19"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1219200" y="428625"/>
            <a:ext cx="9753600" cy="2143125"/>
          </a:xfrm>
          <a:prstGeom prst="rect">
            <a:avLst/>
          </a:prstGeom>
          <a:noFill/>
        </p:spPr>
        <p:txBody>
          <a:bodyPr vert="horz" wrap="square" rtlCol="0" anchor="ctr" anchorCtr="0">
            <a:noAutofit/>
          </a:bodyPr>
          <a:lstStyle/>
          <a:p>
            <a:r>
              <a:rPr lang="zh-CN" altLang="en-US" sz="2600" dirty="0" smtClean="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从模板中可以看出，构成单向链表的结点对象有几个数据成员？</a:t>
            </a:r>
            <a:endParaRPr lang="en-US" altLang="zh-CN" sz="2600" dirty="0" smtClean="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a:p>
            <a:r>
              <a:rPr lang="zh-CN" altLang="en-US" sz="2600" dirty="0" smtClean="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（请思考数据成员的作用）</a:t>
            </a:r>
            <a:endPar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 name="TextBox 3"/>
          <p:cNvSpPr txBox="1"/>
          <p:nvPr>
            <p:custDataLst>
              <p:tags r:id="rId2"/>
            </p:custDataLst>
          </p:nvPr>
        </p:nvSpPr>
        <p:spPr>
          <a:xfrm>
            <a:off x="2438400" y="2786063"/>
            <a:ext cx="8534400" cy="642938"/>
          </a:xfrm>
          <a:prstGeom prst="rect">
            <a:avLst/>
          </a:prstGeom>
          <a:noFill/>
        </p:spPr>
        <p:txBody>
          <a:bodyPr vert="horz" rtlCol="0" anchor="ctr" anchorCtr="0">
            <a:noAutofit/>
          </a:bodyPr>
          <a:lstStyle/>
          <a:p>
            <a:r>
              <a:rPr lang="en-US" altLang="zh-CN" sz="2600" dirty="0" smtClean="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0</a:t>
            </a:r>
            <a:endPar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 name="TextBox 4"/>
          <p:cNvSpPr txBox="1"/>
          <p:nvPr>
            <p:custDataLst>
              <p:tags r:id="rId3"/>
            </p:custDataLst>
          </p:nvPr>
        </p:nvSpPr>
        <p:spPr>
          <a:xfrm>
            <a:off x="2438400" y="3643313"/>
            <a:ext cx="8534400" cy="642938"/>
          </a:xfrm>
          <a:prstGeom prst="rect">
            <a:avLst/>
          </a:prstGeom>
          <a:noFill/>
        </p:spPr>
        <p:txBody>
          <a:bodyPr vert="horz" rtlCol="0" anchor="ctr" anchorCtr="0">
            <a:noAutofit/>
          </a:bodyPr>
          <a:lstStyle/>
          <a:p>
            <a:r>
              <a:rPr lang="en-US" altLang="zh-CN" sz="2600" dirty="0" smtClean="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1</a:t>
            </a:r>
            <a:endPar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 name="TextBox 5"/>
          <p:cNvSpPr txBox="1"/>
          <p:nvPr>
            <p:custDataLst>
              <p:tags r:id="rId4"/>
            </p:custDataLst>
          </p:nvPr>
        </p:nvSpPr>
        <p:spPr>
          <a:xfrm>
            <a:off x="2438400" y="4500563"/>
            <a:ext cx="8534400" cy="642938"/>
          </a:xfrm>
          <a:prstGeom prst="rect">
            <a:avLst/>
          </a:prstGeom>
          <a:noFill/>
        </p:spPr>
        <p:txBody>
          <a:bodyPr vert="horz" rtlCol="0" anchor="ctr" anchorCtr="0">
            <a:noAutofit/>
          </a:bodyPr>
          <a:lstStyle/>
          <a:p>
            <a:r>
              <a:rPr lang="en-US" altLang="zh-CN" sz="2600" dirty="0" smtClean="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2</a:t>
            </a:r>
            <a:endPar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 name="TextBox 6"/>
          <p:cNvSpPr txBox="1"/>
          <p:nvPr>
            <p:custDataLst>
              <p:tags r:id="rId5"/>
            </p:custDataLst>
          </p:nvPr>
        </p:nvSpPr>
        <p:spPr>
          <a:xfrm>
            <a:off x="2438400" y="5357813"/>
            <a:ext cx="8534400" cy="642938"/>
          </a:xfrm>
          <a:prstGeom prst="rect">
            <a:avLst/>
          </a:prstGeom>
          <a:noFill/>
        </p:spPr>
        <p:txBody>
          <a:bodyPr vert="horz" rtlCol="0" anchor="ctr" anchorCtr="0">
            <a:noAutofit/>
          </a:bodyPr>
          <a:lstStyle/>
          <a:p>
            <a:r>
              <a:rPr lang="en-US" altLang="zh-CN" sz="2600" dirty="0" smtClean="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3</a:t>
            </a:r>
            <a:endParaRPr lang="zh-CN" altLang="en-US" sz="2600" dirty="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 name="Oval 7"/>
          <p:cNvSpPr>
            <a:spLocks noChangeAspect="1"/>
          </p:cNvSpPr>
          <p:nvPr>
            <p:custDataLst>
              <p:tags r:id="rId6"/>
            </p:custDataLst>
          </p:nvPr>
        </p:nvSpPr>
        <p:spPr>
          <a:xfrm>
            <a:off x="1571625" y="2850356"/>
            <a:ext cx="514350" cy="514350"/>
          </a:xfrm>
          <a:prstGeom prst="ellipse">
            <a:avLst/>
          </a:prstGeom>
          <a:solidFill>
            <a:srgbClr val="80808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A</a:t>
            </a:r>
            <a:endParaRPr lang="zh-CN" altLang="en-US"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Oval 8"/>
          <p:cNvSpPr>
            <a:spLocks noChangeAspect="1"/>
          </p:cNvSpPr>
          <p:nvPr>
            <p:custDataLst>
              <p:tags r:id="rId7"/>
            </p:custDataLst>
          </p:nvPr>
        </p:nvSpPr>
        <p:spPr>
          <a:xfrm>
            <a:off x="1571625" y="3707606"/>
            <a:ext cx="514350" cy="514350"/>
          </a:xfrm>
          <a:prstGeom prst="ellipse">
            <a:avLst/>
          </a:prstGeom>
          <a:solidFill>
            <a:srgbClr val="80808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B</a:t>
            </a:r>
            <a:endParaRPr lang="zh-CN" altLang="en-US"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Oval 9"/>
          <p:cNvSpPr>
            <a:spLocks noChangeAspect="1"/>
          </p:cNvSpPr>
          <p:nvPr>
            <p:custDataLst>
              <p:tags r:id="rId8"/>
            </p:custDataLst>
          </p:nvPr>
        </p:nvSpPr>
        <p:spPr>
          <a:xfrm>
            <a:off x="1571625" y="4564856"/>
            <a:ext cx="514350" cy="514350"/>
          </a:xfrm>
          <a:prstGeom prst="ellipse">
            <a:avLst/>
          </a:prstGeom>
          <a:solidFill>
            <a:srgbClr val="00FF00"/>
          </a:solidFill>
          <a:ln w="254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C</a:t>
            </a:r>
            <a:endParaRPr lang="zh-CN" altLang="en-US"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Oval 10"/>
          <p:cNvSpPr>
            <a:spLocks noChangeAspect="1"/>
          </p:cNvSpPr>
          <p:nvPr>
            <p:custDataLst>
              <p:tags r:id="rId9"/>
            </p:custDataLst>
          </p:nvPr>
        </p:nvSpPr>
        <p:spPr>
          <a:xfrm>
            <a:off x="1571625" y="5422106"/>
            <a:ext cx="514350" cy="514350"/>
          </a:xfrm>
          <a:prstGeom prst="ellipse">
            <a:avLst/>
          </a:prstGeom>
          <a:solidFill>
            <a:srgbClr val="80808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D</a:t>
            </a:r>
            <a:endParaRPr lang="zh-CN" altLang="en-US"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Rounded Rectangle 11"/>
          <p:cNvSpPr/>
          <p:nvPr>
            <p:custDataLst>
              <p:tags r:id="rId10"/>
            </p:custDataLst>
          </p:nvPr>
        </p:nvSpPr>
        <p:spPr>
          <a:xfrm>
            <a:off x="8915400" y="6215063"/>
            <a:ext cx="1543050" cy="411480"/>
          </a:xfrm>
          <a:prstGeom prst="roundRect">
            <a:avLst/>
          </a:prstGeom>
          <a:solidFill>
            <a:srgbClr val="808080"/>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Submit</a:t>
            </a:r>
            <a:endParaRPr lang="zh-CN" altLang="en-US" sz="160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7" name="Group 16"/>
          <p:cNvGrpSpPr/>
          <p:nvPr>
            <p:custDataLst>
              <p:tags r:id="rId11"/>
            </p:custDataLst>
          </p:nvPr>
        </p:nvGrpSpPr>
        <p:grpSpPr>
          <a:xfrm>
            <a:off x="0" y="0"/>
            <a:ext cx="12192000" cy="635000"/>
            <a:chOff x="0" y="0"/>
            <a:chExt cx="12192000" cy="635000"/>
          </a:xfrm>
        </p:grpSpPr>
        <p:sp>
          <p:nvSpPr>
            <p:cNvPr id="13" name="TitleBackground"/>
            <p:cNvSpPr/>
            <p:nvPr>
              <p:custDataLst>
                <p:tags r:id="rId12"/>
              </p:custDataLst>
            </p:nvPr>
          </p:nvSpPr>
          <p:spPr>
            <a:xfrm>
              <a:off x="0" y="0"/>
              <a:ext cx="12192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ColorBlock"/>
            <p:cNvSpPr/>
            <p:nvPr>
              <p:custDataLst>
                <p:tags r:id="rId13"/>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TypeText"/>
            <p:cNvSpPr txBox="1"/>
            <p:nvPr>
              <p:custDataLst>
                <p:tags r:id="rId14"/>
              </p:custDataLst>
            </p:nvPr>
          </p:nvSpPr>
          <p:spPr>
            <a:xfrm>
              <a:off x="254000" y="0"/>
              <a:ext cx="1905000" cy="635000"/>
            </a:xfrm>
            <a:prstGeom prst="rect">
              <a:avLst/>
            </a:prstGeom>
            <a:noFill/>
          </p:spPr>
          <p:txBody>
            <a:bodyPr vert="horz" wrap="none" rtlCol="0" anchor="ctr" anchorCtr="0">
              <a:noAutofit/>
            </a:bodyPr>
            <a:lstStyle/>
            <a:p>
              <a:r>
                <a:rPr lang="en-US" altLang="zh-CN" smtClean="0">
                  <a:solidFill>
                    <a:srgbClr val="000000"/>
                  </a:solidFill>
                  <a:latin typeface="微软雅黑" panose="020B0503020204020204" pitchFamily="34" charset="-122"/>
                  <a:ea typeface="微软雅黑" panose="020B0503020204020204" pitchFamily="34" charset="-122"/>
                  <a:sym typeface="微软雅黑" panose="020B0503020204020204" pitchFamily="34" charset="-122"/>
                </a:rPr>
                <a:t>单选题</a:t>
              </a:r>
              <a:endParaRPr lang="en-US" altLang="zh-CN" smtClean="0">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TipText"/>
            <p:cNvSpPr txBox="1"/>
            <p:nvPr>
              <p:custDataLst>
                <p:tags r:id="rId15"/>
              </p:custDataLst>
            </p:nvPr>
          </p:nvSpPr>
          <p:spPr>
            <a:xfrm>
              <a:off x="1143000" y="109220"/>
              <a:ext cx="2286000" cy="508000"/>
            </a:xfrm>
            <a:prstGeom prst="rect">
              <a:avLst/>
            </a:prstGeom>
            <a:noFill/>
          </p:spPr>
          <p:txBody>
            <a:bodyPr vert="horz" wrap="none" rtlCol="0" anchor="ctr" anchorCtr="0">
              <a:noAutofit/>
            </a:bodyPr>
            <a:lstStyle/>
            <a:p>
              <a:pPr lvl="0" algn="l">
                <a:buNone/>
              </a:pPr>
              <a:r>
                <a:rPr lang="en-US" altLang="zh-CN" sz="2000" smtClean="0">
                  <a:solidFill>
                    <a:srgbClr val="80808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rPr>
                <a:t>1分</a:t>
              </a:r>
              <a:endParaRPr lang="en-US" altLang="zh-CN" sz="2000" smtClean="0">
                <a:solidFill>
                  <a:srgbClr val="808080"/>
                </a:solidFill>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endParaRPr>
            </a:p>
          </p:txBody>
        </p:sp>
      </p:grpSp>
      <p:pic>
        <p:nvPicPr>
          <p:cNvPr id="2" name="Picture 1"/>
          <p:cNvPicPr/>
          <p:nvPr>
            <p:custDataLst>
              <p:tags r:id="rId16"/>
            </p:custDataLst>
          </p:nvPr>
        </p:nvPicPr>
        <p:blipFill>
          <a:blip r:embed="rId17">
            <a:extLst>
              <a:ext uri="{28A0092B-C50C-407E-A947-70E740481C1C}">
                <a14:useLocalDpi xmlns:a14="http://schemas.microsoft.com/office/drawing/2010/main" val="0"/>
              </a:ext>
            </a:extLst>
          </a:blip>
          <a:stretch>
            <a:fillRect/>
          </a:stretch>
        </p:blipFill>
        <p:spPr>
          <a:xfrm>
            <a:off x="10642600" y="63500"/>
            <a:ext cx="1422400" cy="508000"/>
          </a:xfrm>
          <a:prstGeom prst="rect">
            <a:avLst/>
          </a:prstGeom>
        </p:spPr>
      </p:pic>
    </p:spTree>
    <p:custDataLst>
      <p:tags r:id="rId18"/>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3"/>
          <p:cNvSpPr txBox="1">
            <a:spLocks noChangeArrowheads="1"/>
          </p:cNvSpPr>
          <p:nvPr/>
        </p:nvSpPr>
        <p:spPr>
          <a:xfrm>
            <a:off x="3537110" y="608279"/>
            <a:ext cx="7644695" cy="6088612"/>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80000"/>
              </a:lnSpc>
              <a:spcBef>
                <a:spcPts val="600"/>
              </a:spcBef>
              <a:buClr>
                <a:srgbClr val="7030A0"/>
              </a:buClr>
              <a:buNone/>
            </a:pPr>
            <a:r>
              <a:rPr lang="en-US" altLang="zh-CN" sz="2100" dirty="0">
                <a:latin typeface="Times New Roman" panose="02020603050405020304" pitchFamily="18" charset="0"/>
                <a:cs typeface="Times New Roman" panose="02020603050405020304" pitchFamily="18" charset="0"/>
              </a:rPr>
              <a:t>//</a:t>
            </a:r>
            <a:r>
              <a:rPr lang="zh-CN" altLang="en-US" sz="2100" dirty="0">
                <a:latin typeface="Times New Roman" panose="02020603050405020304" pitchFamily="18" charset="0"/>
                <a:cs typeface="Times New Roman" panose="02020603050405020304" pitchFamily="18" charset="0"/>
              </a:rPr>
              <a:t>单向链表类</a:t>
            </a:r>
            <a:endParaRPr lang="zh-CN" altLang="en-US" sz="2100" dirty="0">
              <a:latin typeface="Times New Roman" panose="02020603050405020304" pitchFamily="18" charset="0"/>
              <a:cs typeface="Times New Roman" panose="02020603050405020304" pitchFamily="18" charset="0"/>
            </a:endParaRPr>
          </a:p>
          <a:p>
            <a:pPr marL="452755" indent="-452755">
              <a:lnSpc>
                <a:spcPct val="80000"/>
              </a:lnSpc>
              <a:spcBef>
                <a:spcPts val="600"/>
              </a:spcBef>
              <a:buClr>
                <a:srgbClr val="7030A0"/>
              </a:buClr>
              <a:buNone/>
            </a:pPr>
            <a:r>
              <a:rPr lang="en-US" altLang="zh-CN" sz="2100" dirty="0">
                <a:latin typeface="Times New Roman" panose="02020603050405020304" pitchFamily="18" charset="0"/>
                <a:cs typeface="Times New Roman" panose="02020603050405020304" pitchFamily="18" charset="0"/>
              </a:rPr>
              <a:t>template&lt;class T&gt;</a:t>
            </a:r>
            <a:endParaRPr lang="en-US" altLang="zh-CN" sz="2100" dirty="0">
              <a:latin typeface="Times New Roman" panose="02020603050405020304" pitchFamily="18" charset="0"/>
              <a:cs typeface="Times New Roman" panose="02020603050405020304" pitchFamily="18" charset="0"/>
            </a:endParaRPr>
          </a:p>
          <a:p>
            <a:pPr marL="452755" indent="-452755">
              <a:lnSpc>
                <a:spcPct val="80000"/>
              </a:lnSpc>
              <a:spcBef>
                <a:spcPts val="600"/>
              </a:spcBef>
              <a:buClr>
                <a:srgbClr val="7030A0"/>
              </a:buClr>
              <a:buNone/>
            </a:pPr>
            <a:r>
              <a:rPr lang="en-US" altLang="zh-CN" sz="2100" dirty="0">
                <a:latin typeface="Times New Roman" panose="02020603050405020304" pitchFamily="18" charset="0"/>
                <a:cs typeface="Times New Roman" panose="02020603050405020304" pitchFamily="18" charset="0"/>
              </a:rPr>
              <a:t>class </a:t>
            </a:r>
            <a:r>
              <a:rPr lang="en-US" altLang="zh-CN" sz="2100" dirty="0" err="1">
                <a:latin typeface="Times New Roman" panose="02020603050405020304" pitchFamily="18" charset="0"/>
                <a:cs typeface="Times New Roman" panose="02020603050405020304" pitchFamily="18" charset="0"/>
              </a:rPr>
              <a:t>LinkList</a:t>
            </a:r>
            <a:endParaRPr lang="en-US" altLang="zh-CN" sz="2100" dirty="0">
              <a:latin typeface="Times New Roman" panose="02020603050405020304" pitchFamily="18" charset="0"/>
              <a:cs typeface="Times New Roman" panose="02020603050405020304" pitchFamily="18" charset="0"/>
            </a:endParaRPr>
          </a:p>
          <a:p>
            <a:pPr marL="452755" indent="-452755">
              <a:lnSpc>
                <a:spcPct val="80000"/>
              </a:lnSpc>
              <a:spcBef>
                <a:spcPts val="600"/>
              </a:spcBef>
              <a:buClr>
                <a:srgbClr val="7030A0"/>
              </a:buClr>
              <a:buNone/>
            </a:pPr>
            <a:r>
              <a:rPr lang="en-US" altLang="zh-CN" sz="2100" dirty="0" smtClean="0">
                <a:latin typeface="Times New Roman" panose="02020603050405020304" pitchFamily="18" charset="0"/>
                <a:cs typeface="Times New Roman" panose="02020603050405020304" pitchFamily="18" charset="0"/>
              </a:rPr>
              <a:t>{</a:t>
            </a:r>
            <a:r>
              <a:rPr lang="en-US" altLang="zh-CN" sz="2100" dirty="0">
                <a:latin typeface="Times New Roman" panose="02020603050405020304" pitchFamily="18" charset="0"/>
                <a:cs typeface="Times New Roman" panose="02020603050405020304" pitchFamily="18" charset="0"/>
              </a:rPr>
              <a:t>	public:</a:t>
            </a:r>
            <a:endParaRPr lang="en-US" altLang="zh-CN" sz="2100" dirty="0">
              <a:latin typeface="Times New Roman" panose="02020603050405020304" pitchFamily="18" charset="0"/>
              <a:cs typeface="Times New Roman" panose="02020603050405020304" pitchFamily="18" charset="0"/>
            </a:endParaRPr>
          </a:p>
          <a:p>
            <a:pPr marL="452755" indent="-452755">
              <a:lnSpc>
                <a:spcPct val="80000"/>
              </a:lnSpc>
              <a:spcBef>
                <a:spcPts val="600"/>
              </a:spcBef>
              <a:buClr>
                <a:srgbClr val="7030A0"/>
              </a:buClr>
              <a:buNone/>
            </a:pPr>
            <a:r>
              <a:rPr lang="en-US" altLang="zh-CN" sz="2100" dirty="0">
                <a:latin typeface="Times New Roman" panose="02020603050405020304" pitchFamily="18" charset="0"/>
                <a:cs typeface="Times New Roman" panose="02020603050405020304" pitchFamily="18" charset="0"/>
              </a:rPr>
              <a:t>		</a:t>
            </a:r>
            <a:r>
              <a:rPr lang="en-US" altLang="zh-CN" sz="2100" dirty="0" err="1">
                <a:latin typeface="Times New Roman" panose="02020603050405020304" pitchFamily="18" charset="0"/>
                <a:cs typeface="Times New Roman" panose="02020603050405020304" pitchFamily="18" charset="0"/>
              </a:rPr>
              <a:t>LinkList</a:t>
            </a:r>
            <a:r>
              <a:rPr lang="en-US" altLang="zh-CN" sz="2100" dirty="0">
                <a:latin typeface="Times New Roman" panose="02020603050405020304" pitchFamily="18" charset="0"/>
                <a:cs typeface="Times New Roman" panose="02020603050405020304" pitchFamily="18" charset="0"/>
              </a:rPr>
              <a:t>();		//</a:t>
            </a:r>
            <a:r>
              <a:rPr lang="zh-CN" altLang="en-US" sz="2100" dirty="0">
                <a:latin typeface="Times New Roman" panose="02020603050405020304" pitchFamily="18" charset="0"/>
                <a:cs typeface="Times New Roman" panose="02020603050405020304" pitchFamily="18" charset="0"/>
              </a:rPr>
              <a:t>构造函数</a:t>
            </a:r>
            <a:endParaRPr lang="zh-CN" altLang="en-US" sz="2100" dirty="0">
              <a:latin typeface="Times New Roman" panose="02020603050405020304" pitchFamily="18" charset="0"/>
              <a:cs typeface="Times New Roman" panose="02020603050405020304" pitchFamily="18" charset="0"/>
            </a:endParaRPr>
          </a:p>
          <a:p>
            <a:pPr marL="452755" indent="-452755">
              <a:lnSpc>
                <a:spcPct val="80000"/>
              </a:lnSpc>
              <a:spcBef>
                <a:spcPts val="600"/>
              </a:spcBef>
              <a:buClr>
                <a:srgbClr val="7030A0"/>
              </a:buClr>
              <a:buNone/>
            </a:pPr>
            <a:r>
              <a:rPr lang="zh-CN" altLang="en-US" sz="2100" dirty="0">
                <a:latin typeface="Times New Roman" panose="02020603050405020304" pitchFamily="18" charset="0"/>
                <a:cs typeface="Times New Roman" panose="02020603050405020304" pitchFamily="18" charset="0"/>
              </a:rPr>
              <a:t>		</a:t>
            </a:r>
            <a:r>
              <a:rPr lang="en-US" altLang="zh-CN" sz="2100" dirty="0">
                <a:latin typeface="Times New Roman" panose="02020603050405020304" pitchFamily="18" charset="0"/>
                <a:cs typeface="Times New Roman" panose="02020603050405020304" pitchFamily="18" charset="0"/>
              </a:rPr>
              <a:t>~</a:t>
            </a:r>
            <a:r>
              <a:rPr lang="en-US" altLang="zh-CN" sz="2100" dirty="0" err="1">
                <a:latin typeface="Times New Roman" panose="02020603050405020304" pitchFamily="18" charset="0"/>
                <a:cs typeface="Times New Roman" panose="02020603050405020304" pitchFamily="18" charset="0"/>
              </a:rPr>
              <a:t>LinkList</a:t>
            </a:r>
            <a:r>
              <a:rPr lang="en-US" altLang="zh-CN" sz="2100" dirty="0">
                <a:latin typeface="Times New Roman" panose="02020603050405020304" pitchFamily="18" charset="0"/>
                <a:cs typeface="Times New Roman" panose="02020603050405020304" pitchFamily="18" charset="0"/>
              </a:rPr>
              <a:t>();		//</a:t>
            </a:r>
            <a:r>
              <a:rPr lang="zh-CN" altLang="en-US" sz="2100" dirty="0">
                <a:latin typeface="Times New Roman" panose="02020603050405020304" pitchFamily="18" charset="0"/>
                <a:cs typeface="Times New Roman" panose="02020603050405020304" pitchFamily="18" charset="0"/>
              </a:rPr>
              <a:t>析构函数</a:t>
            </a:r>
            <a:endParaRPr lang="zh-CN" altLang="en-US" sz="2100" dirty="0">
              <a:latin typeface="Times New Roman" panose="02020603050405020304" pitchFamily="18" charset="0"/>
              <a:cs typeface="Times New Roman" panose="02020603050405020304" pitchFamily="18" charset="0"/>
            </a:endParaRPr>
          </a:p>
          <a:p>
            <a:pPr marL="452755" indent="-452755">
              <a:lnSpc>
                <a:spcPct val="80000"/>
              </a:lnSpc>
              <a:spcBef>
                <a:spcPts val="600"/>
              </a:spcBef>
              <a:buClr>
                <a:srgbClr val="7030A0"/>
              </a:buClr>
              <a:buNone/>
            </a:pPr>
            <a:r>
              <a:rPr lang="zh-CN" altLang="en-US" sz="2100" dirty="0">
                <a:latin typeface="Times New Roman" panose="02020603050405020304" pitchFamily="18" charset="0"/>
                <a:cs typeface="Times New Roman" panose="02020603050405020304" pitchFamily="18" charset="0"/>
              </a:rPr>
              <a:t>		</a:t>
            </a:r>
            <a:r>
              <a:rPr lang="en-US" altLang="zh-CN" sz="2100" dirty="0" err="1">
                <a:latin typeface="Times New Roman" panose="02020603050405020304" pitchFamily="18" charset="0"/>
                <a:cs typeface="Times New Roman" panose="02020603050405020304" pitchFamily="18" charset="0"/>
              </a:rPr>
              <a:t>LinkList</a:t>
            </a:r>
            <a:r>
              <a:rPr lang="en-US" altLang="zh-CN" sz="2100" dirty="0">
                <a:latin typeface="Times New Roman" panose="02020603050405020304" pitchFamily="18" charset="0"/>
                <a:cs typeface="Times New Roman" panose="02020603050405020304" pitchFamily="18" charset="0"/>
              </a:rPr>
              <a:t>&lt;T&gt;&amp; Insert(int </a:t>
            </a:r>
            <a:r>
              <a:rPr lang="en-US" altLang="zh-CN" sz="2100" dirty="0" err="1">
                <a:latin typeface="Times New Roman" panose="02020603050405020304" pitchFamily="18" charset="0"/>
                <a:cs typeface="Times New Roman" panose="02020603050405020304" pitchFamily="18" charset="0"/>
              </a:rPr>
              <a:t>k,const</a:t>
            </a:r>
            <a:r>
              <a:rPr lang="en-US" altLang="zh-CN" sz="2100" dirty="0">
                <a:latin typeface="Times New Roman" panose="02020603050405020304" pitchFamily="18" charset="0"/>
                <a:cs typeface="Times New Roman" panose="02020603050405020304" pitchFamily="18" charset="0"/>
              </a:rPr>
              <a:t> T&amp; x);</a:t>
            </a:r>
            <a:endParaRPr lang="en-US" altLang="zh-CN" sz="2100" dirty="0">
              <a:latin typeface="Times New Roman" panose="02020603050405020304" pitchFamily="18" charset="0"/>
              <a:cs typeface="Times New Roman" panose="02020603050405020304" pitchFamily="18" charset="0"/>
            </a:endParaRPr>
          </a:p>
          <a:p>
            <a:pPr marL="452755" indent="-452755">
              <a:lnSpc>
                <a:spcPct val="80000"/>
              </a:lnSpc>
              <a:spcBef>
                <a:spcPts val="600"/>
              </a:spcBef>
              <a:buClr>
                <a:srgbClr val="7030A0"/>
              </a:buClr>
              <a:buNone/>
            </a:pPr>
            <a:r>
              <a:rPr lang="en-US" altLang="zh-CN" sz="2100" dirty="0">
                <a:latin typeface="Times New Roman" panose="02020603050405020304" pitchFamily="18" charset="0"/>
                <a:cs typeface="Times New Roman" panose="02020603050405020304" pitchFamily="18" charset="0"/>
              </a:rPr>
              <a:t>		bool </a:t>
            </a:r>
            <a:r>
              <a:rPr lang="en-US" altLang="zh-CN" sz="2100" dirty="0" err="1">
                <a:latin typeface="Times New Roman" panose="02020603050405020304" pitchFamily="18" charset="0"/>
                <a:cs typeface="Times New Roman" panose="02020603050405020304" pitchFamily="18" charset="0"/>
              </a:rPr>
              <a:t>IsEmpty</a:t>
            </a:r>
            <a:r>
              <a:rPr lang="en-US" altLang="zh-CN" sz="2100" dirty="0">
                <a:latin typeface="Times New Roman" panose="02020603050405020304" pitchFamily="18" charset="0"/>
                <a:cs typeface="Times New Roman" panose="02020603050405020304" pitchFamily="18" charset="0"/>
              </a:rPr>
              <a:t>() const;		</a:t>
            </a:r>
            <a:endParaRPr lang="en-US" altLang="zh-CN" sz="2100" dirty="0">
              <a:latin typeface="Times New Roman" panose="02020603050405020304" pitchFamily="18" charset="0"/>
              <a:cs typeface="Times New Roman" panose="02020603050405020304" pitchFamily="18" charset="0"/>
            </a:endParaRPr>
          </a:p>
          <a:p>
            <a:pPr marL="452755" indent="-452755">
              <a:lnSpc>
                <a:spcPct val="80000"/>
              </a:lnSpc>
              <a:spcBef>
                <a:spcPts val="600"/>
              </a:spcBef>
              <a:buClr>
                <a:srgbClr val="7030A0"/>
              </a:buClr>
              <a:buNone/>
            </a:pPr>
            <a:r>
              <a:rPr lang="en-US" altLang="zh-CN" sz="2100" dirty="0">
                <a:latin typeface="Times New Roman" panose="02020603050405020304" pitchFamily="18" charset="0"/>
                <a:cs typeface="Times New Roman" panose="02020603050405020304" pitchFamily="18" charset="0"/>
              </a:rPr>
              <a:t>		int </a:t>
            </a:r>
            <a:r>
              <a:rPr lang="en-US" altLang="zh-CN" sz="2100" dirty="0" err="1">
                <a:latin typeface="Times New Roman" panose="02020603050405020304" pitchFamily="18" charset="0"/>
                <a:cs typeface="Times New Roman" panose="02020603050405020304" pitchFamily="18" charset="0"/>
              </a:rPr>
              <a:t>GetLength</a:t>
            </a:r>
            <a:r>
              <a:rPr lang="en-US" altLang="zh-CN" sz="2100" dirty="0">
                <a:latin typeface="Times New Roman" panose="02020603050405020304" pitchFamily="18" charset="0"/>
                <a:cs typeface="Times New Roman" panose="02020603050405020304" pitchFamily="18" charset="0"/>
              </a:rPr>
              <a:t>() const;		</a:t>
            </a:r>
            <a:endParaRPr lang="en-US" altLang="zh-CN" sz="2100" dirty="0">
              <a:latin typeface="Times New Roman" panose="02020603050405020304" pitchFamily="18" charset="0"/>
              <a:cs typeface="Times New Roman" panose="02020603050405020304" pitchFamily="18" charset="0"/>
            </a:endParaRPr>
          </a:p>
          <a:p>
            <a:pPr marL="452755" indent="-452755">
              <a:lnSpc>
                <a:spcPct val="80000"/>
              </a:lnSpc>
              <a:spcBef>
                <a:spcPts val="600"/>
              </a:spcBef>
              <a:buClr>
                <a:srgbClr val="7030A0"/>
              </a:buClr>
              <a:buNone/>
            </a:pPr>
            <a:r>
              <a:rPr lang="en-US" altLang="zh-CN" sz="2100" dirty="0">
                <a:latin typeface="Times New Roman" panose="02020603050405020304" pitchFamily="18" charset="0"/>
                <a:cs typeface="Times New Roman" panose="02020603050405020304" pitchFamily="18" charset="0"/>
              </a:rPr>
              <a:t>		bool </a:t>
            </a:r>
            <a:r>
              <a:rPr lang="en-US" altLang="zh-CN" sz="2100" dirty="0" err="1">
                <a:latin typeface="Times New Roman" panose="02020603050405020304" pitchFamily="18" charset="0"/>
                <a:cs typeface="Times New Roman" panose="02020603050405020304" pitchFamily="18" charset="0"/>
              </a:rPr>
              <a:t>GetData</a:t>
            </a:r>
            <a:r>
              <a:rPr lang="en-US" altLang="zh-CN" sz="2100" dirty="0">
                <a:latin typeface="Times New Roman" panose="02020603050405020304" pitchFamily="18" charset="0"/>
                <a:cs typeface="Times New Roman" panose="02020603050405020304" pitchFamily="18" charset="0"/>
              </a:rPr>
              <a:t>(int </a:t>
            </a:r>
            <a:r>
              <a:rPr lang="en-US" altLang="zh-CN" sz="2100" dirty="0" err="1">
                <a:latin typeface="Times New Roman" panose="02020603050405020304" pitchFamily="18" charset="0"/>
                <a:cs typeface="Times New Roman" panose="02020603050405020304" pitchFamily="18" charset="0"/>
              </a:rPr>
              <a:t>k,T</a:t>
            </a:r>
            <a:r>
              <a:rPr lang="en-US" altLang="zh-CN" sz="2100" dirty="0">
                <a:latin typeface="Times New Roman" panose="02020603050405020304" pitchFamily="18" charset="0"/>
                <a:cs typeface="Times New Roman" panose="02020603050405020304" pitchFamily="18" charset="0"/>
              </a:rPr>
              <a:t>&amp; x);</a:t>
            </a:r>
            <a:endParaRPr lang="en-US" altLang="zh-CN" sz="2100" dirty="0">
              <a:latin typeface="Times New Roman" panose="02020603050405020304" pitchFamily="18" charset="0"/>
              <a:cs typeface="Times New Roman" panose="02020603050405020304" pitchFamily="18" charset="0"/>
            </a:endParaRPr>
          </a:p>
          <a:p>
            <a:pPr marL="452755" indent="-452755">
              <a:lnSpc>
                <a:spcPct val="80000"/>
              </a:lnSpc>
              <a:spcBef>
                <a:spcPts val="600"/>
              </a:spcBef>
              <a:buClr>
                <a:srgbClr val="7030A0"/>
              </a:buClr>
              <a:buNone/>
            </a:pPr>
            <a:r>
              <a:rPr lang="en-US" altLang="zh-CN" sz="2100" dirty="0">
                <a:latin typeface="Times New Roman" panose="02020603050405020304" pitchFamily="18" charset="0"/>
                <a:cs typeface="Times New Roman" panose="02020603050405020304" pitchFamily="18" charset="0"/>
              </a:rPr>
              <a:t>		bool </a:t>
            </a:r>
            <a:r>
              <a:rPr lang="en-US" altLang="zh-CN" sz="2100" dirty="0" err="1">
                <a:latin typeface="Times New Roman" panose="02020603050405020304" pitchFamily="18" charset="0"/>
                <a:cs typeface="Times New Roman" panose="02020603050405020304" pitchFamily="18" charset="0"/>
              </a:rPr>
              <a:t>ModifyData</a:t>
            </a:r>
            <a:r>
              <a:rPr lang="en-US" altLang="zh-CN" sz="2100" dirty="0">
                <a:latin typeface="Times New Roman" panose="02020603050405020304" pitchFamily="18" charset="0"/>
                <a:cs typeface="Times New Roman" panose="02020603050405020304" pitchFamily="18" charset="0"/>
              </a:rPr>
              <a:t>(int </a:t>
            </a:r>
            <a:r>
              <a:rPr lang="en-US" altLang="zh-CN" sz="2100" dirty="0" err="1">
                <a:latin typeface="Times New Roman" panose="02020603050405020304" pitchFamily="18" charset="0"/>
                <a:cs typeface="Times New Roman" panose="02020603050405020304" pitchFamily="18" charset="0"/>
              </a:rPr>
              <a:t>k,const</a:t>
            </a:r>
            <a:r>
              <a:rPr lang="en-US" altLang="zh-CN" sz="2100" dirty="0">
                <a:latin typeface="Times New Roman" panose="02020603050405020304" pitchFamily="18" charset="0"/>
                <a:cs typeface="Times New Roman" panose="02020603050405020304" pitchFamily="18" charset="0"/>
              </a:rPr>
              <a:t> T&amp; x);</a:t>
            </a:r>
            <a:endParaRPr lang="en-US" altLang="zh-CN" sz="2100" dirty="0">
              <a:latin typeface="Times New Roman" panose="02020603050405020304" pitchFamily="18" charset="0"/>
              <a:cs typeface="Times New Roman" panose="02020603050405020304" pitchFamily="18" charset="0"/>
            </a:endParaRPr>
          </a:p>
          <a:p>
            <a:pPr marL="452755" indent="-452755">
              <a:lnSpc>
                <a:spcPct val="80000"/>
              </a:lnSpc>
              <a:spcBef>
                <a:spcPts val="600"/>
              </a:spcBef>
              <a:buClr>
                <a:srgbClr val="7030A0"/>
              </a:buClr>
              <a:buNone/>
            </a:pPr>
            <a:r>
              <a:rPr lang="en-US" altLang="zh-CN" sz="2100" dirty="0">
                <a:latin typeface="Times New Roman" panose="02020603050405020304" pitchFamily="18" charset="0"/>
                <a:cs typeface="Times New Roman" panose="02020603050405020304" pitchFamily="18" charset="0"/>
              </a:rPr>
              <a:t>		int Find(const T&amp; x);</a:t>
            </a:r>
            <a:endParaRPr lang="en-US" altLang="zh-CN" sz="2100" dirty="0">
              <a:latin typeface="Times New Roman" panose="02020603050405020304" pitchFamily="18" charset="0"/>
              <a:cs typeface="Times New Roman" panose="02020603050405020304" pitchFamily="18" charset="0"/>
            </a:endParaRPr>
          </a:p>
          <a:p>
            <a:pPr marL="452755" indent="-452755">
              <a:lnSpc>
                <a:spcPct val="80000"/>
              </a:lnSpc>
              <a:spcBef>
                <a:spcPts val="600"/>
              </a:spcBef>
              <a:buClr>
                <a:srgbClr val="7030A0"/>
              </a:buClr>
              <a:buNone/>
            </a:pPr>
            <a:r>
              <a:rPr lang="en-US" altLang="zh-CN" sz="2100" dirty="0">
                <a:latin typeface="Times New Roman" panose="02020603050405020304" pitchFamily="18" charset="0"/>
                <a:cs typeface="Times New Roman" panose="02020603050405020304" pitchFamily="18" charset="0"/>
              </a:rPr>
              <a:t>		</a:t>
            </a:r>
            <a:r>
              <a:rPr lang="en-US" altLang="zh-CN" sz="2100" dirty="0" err="1">
                <a:latin typeface="Times New Roman" panose="02020603050405020304" pitchFamily="18" charset="0"/>
                <a:cs typeface="Times New Roman" panose="02020603050405020304" pitchFamily="18" charset="0"/>
              </a:rPr>
              <a:t>LinkList</a:t>
            </a:r>
            <a:r>
              <a:rPr lang="en-US" altLang="zh-CN" sz="2100" dirty="0">
                <a:latin typeface="Times New Roman" panose="02020603050405020304" pitchFamily="18" charset="0"/>
                <a:cs typeface="Times New Roman" panose="02020603050405020304" pitchFamily="18" charset="0"/>
              </a:rPr>
              <a:t>&lt;T&gt;&amp; </a:t>
            </a:r>
            <a:r>
              <a:rPr lang="en-US" altLang="zh-CN" sz="2100" dirty="0" err="1">
                <a:latin typeface="Times New Roman" panose="02020603050405020304" pitchFamily="18" charset="0"/>
                <a:cs typeface="Times New Roman" panose="02020603050405020304" pitchFamily="18" charset="0"/>
              </a:rPr>
              <a:t>DeleteByIndex</a:t>
            </a:r>
            <a:r>
              <a:rPr lang="en-US" altLang="zh-CN" sz="2100" dirty="0">
                <a:latin typeface="Times New Roman" panose="02020603050405020304" pitchFamily="18" charset="0"/>
                <a:cs typeface="Times New Roman" panose="02020603050405020304" pitchFamily="18" charset="0"/>
              </a:rPr>
              <a:t>(int k, T&amp; x);</a:t>
            </a:r>
            <a:endParaRPr lang="en-US" altLang="zh-CN" sz="2100" dirty="0">
              <a:latin typeface="Times New Roman" panose="02020603050405020304" pitchFamily="18" charset="0"/>
              <a:cs typeface="Times New Roman" panose="02020603050405020304" pitchFamily="18" charset="0"/>
            </a:endParaRPr>
          </a:p>
          <a:p>
            <a:pPr marL="452755" indent="-452755">
              <a:lnSpc>
                <a:spcPct val="80000"/>
              </a:lnSpc>
              <a:spcBef>
                <a:spcPts val="600"/>
              </a:spcBef>
              <a:buClr>
                <a:srgbClr val="7030A0"/>
              </a:buClr>
              <a:buNone/>
            </a:pPr>
            <a:r>
              <a:rPr lang="en-US" altLang="zh-CN" sz="2100" dirty="0">
                <a:latin typeface="Times New Roman" panose="02020603050405020304" pitchFamily="18" charset="0"/>
                <a:cs typeface="Times New Roman" panose="02020603050405020304" pitchFamily="18" charset="0"/>
              </a:rPr>
              <a:t>		</a:t>
            </a:r>
            <a:r>
              <a:rPr lang="en-US" altLang="zh-CN" sz="2100" dirty="0" err="1">
                <a:latin typeface="Times New Roman" panose="02020603050405020304" pitchFamily="18" charset="0"/>
                <a:cs typeface="Times New Roman" panose="02020603050405020304" pitchFamily="18" charset="0"/>
              </a:rPr>
              <a:t>LinkList</a:t>
            </a:r>
            <a:r>
              <a:rPr lang="en-US" altLang="zh-CN" sz="2100" dirty="0">
                <a:latin typeface="Times New Roman" panose="02020603050405020304" pitchFamily="18" charset="0"/>
                <a:cs typeface="Times New Roman" panose="02020603050405020304" pitchFamily="18" charset="0"/>
              </a:rPr>
              <a:t>&lt;T&gt;&amp; </a:t>
            </a:r>
            <a:r>
              <a:rPr lang="en-US" altLang="zh-CN" sz="2100" dirty="0" err="1">
                <a:latin typeface="Times New Roman" panose="02020603050405020304" pitchFamily="18" charset="0"/>
                <a:cs typeface="Times New Roman" panose="02020603050405020304" pitchFamily="18" charset="0"/>
              </a:rPr>
              <a:t>DeleteByKey</a:t>
            </a:r>
            <a:r>
              <a:rPr lang="en-US" altLang="zh-CN" sz="2100" dirty="0">
                <a:latin typeface="Times New Roman" panose="02020603050405020304" pitchFamily="18" charset="0"/>
                <a:cs typeface="Times New Roman" panose="02020603050405020304" pitchFamily="18" charset="0"/>
              </a:rPr>
              <a:t>(const T&amp; </a:t>
            </a:r>
            <a:r>
              <a:rPr lang="en-US" altLang="zh-CN" sz="2100" dirty="0" err="1">
                <a:latin typeface="Times New Roman" panose="02020603050405020304" pitchFamily="18" charset="0"/>
                <a:cs typeface="Times New Roman" panose="02020603050405020304" pitchFamily="18" charset="0"/>
              </a:rPr>
              <a:t>x,T</a:t>
            </a:r>
            <a:r>
              <a:rPr lang="en-US" altLang="zh-CN" sz="2100" dirty="0">
                <a:latin typeface="Times New Roman" panose="02020603050405020304" pitchFamily="18" charset="0"/>
                <a:cs typeface="Times New Roman" panose="02020603050405020304" pitchFamily="18" charset="0"/>
              </a:rPr>
              <a:t>&amp; y);</a:t>
            </a:r>
            <a:endParaRPr lang="en-US" altLang="zh-CN" sz="2100" dirty="0">
              <a:latin typeface="Times New Roman" panose="02020603050405020304" pitchFamily="18" charset="0"/>
              <a:cs typeface="Times New Roman" panose="02020603050405020304" pitchFamily="18" charset="0"/>
            </a:endParaRPr>
          </a:p>
          <a:p>
            <a:pPr marL="452755" indent="-452755">
              <a:lnSpc>
                <a:spcPct val="80000"/>
              </a:lnSpc>
              <a:spcBef>
                <a:spcPts val="600"/>
              </a:spcBef>
              <a:buClr>
                <a:srgbClr val="7030A0"/>
              </a:buClr>
              <a:buNone/>
            </a:pPr>
            <a:r>
              <a:rPr lang="en-US" altLang="zh-CN" sz="2100" dirty="0">
                <a:latin typeface="Times New Roman" panose="02020603050405020304" pitchFamily="18" charset="0"/>
                <a:cs typeface="Times New Roman" panose="02020603050405020304" pitchFamily="18" charset="0"/>
              </a:rPr>
              <a:t>		void </a:t>
            </a:r>
            <a:r>
              <a:rPr lang="en-US" altLang="zh-CN" sz="2100" dirty="0" err="1">
                <a:latin typeface="Times New Roman" panose="02020603050405020304" pitchFamily="18" charset="0"/>
                <a:cs typeface="Times New Roman" panose="02020603050405020304" pitchFamily="18" charset="0"/>
              </a:rPr>
              <a:t>OutPut</a:t>
            </a:r>
            <a:r>
              <a:rPr lang="en-US" altLang="zh-CN" sz="2100" dirty="0">
                <a:latin typeface="Times New Roman" panose="02020603050405020304" pitchFamily="18" charset="0"/>
                <a:cs typeface="Times New Roman" panose="02020603050405020304" pitchFamily="18" charset="0"/>
              </a:rPr>
              <a:t>(</a:t>
            </a:r>
            <a:r>
              <a:rPr lang="en-US" altLang="zh-CN" sz="2100" dirty="0" err="1">
                <a:latin typeface="Times New Roman" panose="02020603050405020304" pitchFamily="18" charset="0"/>
                <a:cs typeface="Times New Roman" panose="02020603050405020304" pitchFamily="18" charset="0"/>
              </a:rPr>
              <a:t>ostream</a:t>
            </a:r>
            <a:r>
              <a:rPr lang="en-US" altLang="zh-CN" sz="2100" dirty="0">
                <a:latin typeface="Times New Roman" panose="02020603050405020304" pitchFamily="18" charset="0"/>
                <a:cs typeface="Times New Roman" panose="02020603050405020304" pitchFamily="18" charset="0"/>
              </a:rPr>
              <a:t>&amp; out);</a:t>
            </a:r>
            <a:endParaRPr lang="en-US" altLang="zh-CN" sz="2100" dirty="0">
              <a:latin typeface="Times New Roman" panose="02020603050405020304" pitchFamily="18" charset="0"/>
              <a:cs typeface="Times New Roman" panose="02020603050405020304" pitchFamily="18" charset="0"/>
            </a:endParaRPr>
          </a:p>
          <a:p>
            <a:pPr marL="452755" indent="-452755">
              <a:lnSpc>
                <a:spcPct val="80000"/>
              </a:lnSpc>
              <a:spcBef>
                <a:spcPts val="600"/>
              </a:spcBef>
              <a:buClr>
                <a:srgbClr val="7030A0"/>
              </a:buClr>
              <a:buNone/>
            </a:pPr>
            <a:r>
              <a:rPr lang="en-US" altLang="zh-CN" sz="2100" dirty="0">
                <a:latin typeface="Times New Roman" panose="02020603050405020304" pitchFamily="18" charset="0"/>
                <a:cs typeface="Times New Roman" panose="02020603050405020304" pitchFamily="18" charset="0"/>
              </a:rPr>
              <a:t>	private:</a:t>
            </a:r>
            <a:endParaRPr lang="en-US" altLang="zh-CN" sz="2100" dirty="0">
              <a:latin typeface="Times New Roman" panose="02020603050405020304" pitchFamily="18" charset="0"/>
              <a:cs typeface="Times New Roman" panose="02020603050405020304" pitchFamily="18" charset="0"/>
            </a:endParaRPr>
          </a:p>
          <a:p>
            <a:pPr marL="452755" indent="-452755">
              <a:lnSpc>
                <a:spcPct val="80000"/>
              </a:lnSpc>
              <a:spcBef>
                <a:spcPts val="600"/>
              </a:spcBef>
              <a:buClr>
                <a:srgbClr val="7030A0"/>
              </a:buClr>
              <a:buNone/>
            </a:pPr>
            <a:r>
              <a:rPr lang="en-US" altLang="zh-CN" sz="2100" dirty="0">
                <a:latin typeface="Times New Roman" panose="02020603050405020304" pitchFamily="18" charset="0"/>
                <a:cs typeface="Times New Roman" panose="02020603050405020304" pitchFamily="18" charset="0"/>
              </a:rPr>
              <a:t>	      </a:t>
            </a:r>
            <a:r>
              <a:rPr lang="en-US" altLang="zh-CN" sz="2100" dirty="0" err="1">
                <a:latin typeface="Times New Roman" panose="02020603050405020304" pitchFamily="18" charset="0"/>
                <a:cs typeface="Times New Roman" panose="02020603050405020304" pitchFamily="18" charset="0"/>
              </a:rPr>
              <a:t>LinkNode</a:t>
            </a:r>
            <a:r>
              <a:rPr lang="en-US" altLang="zh-CN" sz="2100" dirty="0">
                <a:latin typeface="Times New Roman" panose="02020603050405020304" pitchFamily="18" charset="0"/>
                <a:cs typeface="Times New Roman" panose="02020603050405020304" pitchFamily="18" charset="0"/>
              </a:rPr>
              <a:t>&lt;T&gt; *head;//</a:t>
            </a:r>
            <a:r>
              <a:rPr lang="zh-CN" altLang="en-US" sz="2100" dirty="0">
                <a:latin typeface="Times New Roman" panose="02020603050405020304" pitchFamily="18" charset="0"/>
                <a:cs typeface="Times New Roman" panose="02020603050405020304" pitchFamily="18" charset="0"/>
              </a:rPr>
              <a:t>指向链表的第一个头结点的指针</a:t>
            </a:r>
            <a:endParaRPr lang="zh-CN" altLang="en-US" sz="2100" dirty="0">
              <a:latin typeface="Times New Roman" panose="02020603050405020304" pitchFamily="18" charset="0"/>
              <a:cs typeface="Times New Roman" panose="02020603050405020304" pitchFamily="18" charset="0"/>
            </a:endParaRPr>
          </a:p>
          <a:p>
            <a:pPr marL="452755" indent="-452755">
              <a:lnSpc>
                <a:spcPct val="80000"/>
              </a:lnSpc>
              <a:spcBef>
                <a:spcPts val="600"/>
              </a:spcBef>
              <a:buClr>
                <a:srgbClr val="7030A0"/>
              </a:buClr>
              <a:buNone/>
            </a:pPr>
            <a:r>
              <a:rPr lang="en-US" altLang="zh-CN" sz="2100" dirty="0" smtClean="0">
                <a:latin typeface="Times New Roman" panose="02020603050405020304" pitchFamily="18" charset="0"/>
                <a:cs typeface="Times New Roman" panose="02020603050405020304" pitchFamily="18" charset="0"/>
              </a:rPr>
              <a:t>};</a:t>
            </a:r>
            <a:endParaRPr lang="en-US" altLang="zh-CN" sz="2100" dirty="0">
              <a:solidFill>
                <a:schemeClr val="tx2"/>
              </a:solidFill>
              <a:latin typeface="Times New Roman" panose="02020603050405020304" pitchFamily="18" charset="0"/>
              <a:cs typeface="Times New Roman" panose="02020603050405020304" pitchFamily="18" charset="0"/>
            </a:endParaRPr>
          </a:p>
        </p:txBody>
      </p:sp>
      <p:grpSp>
        <p:nvGrpSpPr>
          <p:cNvPr id="3" name="组合 25"/>
          <p:cNvGrpSpPr/>
          <p:nvPr/>
        </p:nvGrpSpPr>
        <p:grpSpPr>
          <a:xfrm>
            <a:off x="549001" y="555626"/>
            <a:ext cx="2615905" cy="876848"/>
            <a:chOff x="326687" y="247818"/>
            <a:chExt cx="4861582" cy="725466"/>
          </a:xfrm>
        </p:grpSpPr>
        <p:sp>
          <p:nvSpPr>
            <p:cNvPr id="4" name="文本框 7"/>
            <p:cNvSpPr txBox="1"/>
            <p:nvPr/>
          </p:nvSpPr>
          <p:spPr bwMode="auto">
            <a:xfrm>
              <a:off x="399106" y="412399"/>
              <a:ext cx="4693366"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mn-ea"/>
                </a:rPr>
                <a:t>单向链表</a:t>
              </a:r>
              <a:endParaRPr lang="zh-CN" altLang="en-US" sz="2400" kern="0" dirty="0">
                <a:solidFill>
                  <a:srgbClr val="0070C0"/>
                </a:solidFill>
                <a:latin typeface="+mn-ea"/>
              </a:endParaRPr>
            </a:p>
          </p:txBody>
        </p:sp>
        <p:grpSp>
          <p:nvGrpSpPr>
            <p:cNvPr id="5" name="组合 27"/>
            <p:cNvGrpSpPr/>
            <p:nvPr/>
          </p:nvGrpSpPr>
          <p:grpSpPr>
            <a:xfrm>
              <a:off x="326687" y="247818"/>
              <a:ext cx="4861582" cy="725466"/>
              <a:chOff x="326687" y="247818"/>
              <a:chExt cx="4861582" cy="725466"/>
            </a:xfrm>
          </p:grpSpPr>
          <p:grpSp>
            <p:nvGrpSpPr>
              <p:cNvPr id="6" name="组合 28"/>
              <p:cNvGrpSpPr/>
              <p:nvPr/>
            </p:nvGrpSpPr>
            <p:grpSpPr>
              <a:xfrm>
                <a:off x="349799" y="247818"/>
                <a:ext cx="4791980" cy="261575"/>
                <a:chOff x="349799" y="247818"/>
                <a:chExt cx="4791980" cy="261575"/>
              </a:xfrm>
            </p:grpSpPr>
            <p:cxnSp>
              <p:nvCxnSpPr>
                <p:cNvPr id="21" name="直接连接符 66"/>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67"/>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68"/>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69"/>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5" name="任意多边形: 形状 7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mn-ea"/>
                  </a:endParaRPr>
                </a:p>
              </p:txBody>
            </p:sp>
            <p:sp>
              <p:nvSpPr>
                <p:cNvPr id="26" name="任意多边形: 形状 7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mn-ea"/>
                  </a:endParaRPr>
                </a:p>
              </p:txBody>
            </p:sp>
          </p:grpSp>
          <p:grpSp>
            <p:nvGrpSpPr>
              <p:cNvPr id="7" name="组合 29"/>
              <p:cNvGrpSpPr/>
              <p:nvPr/>
            </p:nvGrpSpPr>
            <p:grpSpPr>
              <a:xfrm>
                <a:off x="349799" y="711709"/>
                <a:ext cx="4815092" cy="261575"/>
                <a:chOff x="358852" y="925118"/>
                <a:chExt cx="4815092" cy="261575"/>
              </a:xfrm>
            </p:grpSpPr>
            <p:cxnSp>
              <p:nvCxnSpPr>
                <p:cNvPr id="14" name="直接连接符 59"/>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 name="直接连接符 60"/>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61"/>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62"/>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63"/>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9" name="任意多边形: 形状 64"/>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mn-ea"/>
                  </a:endParaRPr>
                </a:p>
              </p:txBody>
            </p:sp>
            <p:sp>
              <p:nvSpPr>
                <p:cNvPr id="20" name="任意多边形: 形状 65"/>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mn-ea"/>
                  </a:endParaRPr>
                </a:p>
              </p:txBody>
            </p:sp>
          </p:grpSp>
          <p:grpSp>
            <p:nvGrpSpPr>
              <p:cNvPr id="8" name="组合 53"/>
              <p:cNvGrpSpPr/>
              <p:nvPr/>
            </p:nvGrpSpPr>
            <p:grpSpPr>
              <a:xfrm>
                <a:off x="5138963" y="489126"/>
                <a:ext cx="49306" cy="329693"/>
                <a:chOff x="5138963" y="489126"/>
                <a:chExt cx="49306" cy="329693"/>
              </a:xfrm>
            </p:grpSpPr>
            <p:sp>
              <p:nvSpPr>
                <p:cNvPr id="12" name="椭圆 5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3" name="椭圆 5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nvGrpSpPr>
              <p:cNvPr id="9" name="组合 54"/>
              <p:cNvGrpSpPr/>
              <p:nvPr/>
            </p:nvGrpSpPr>
            <p:grpSpPr>
              <a:xfrm>
                <a:off x="326687" y="399838"/>
                <a:ext cx="49306" cy="329693"/>
                <a:chOff x="5138963" y="489126"/>
                <a:chExt cx="49306" cy="329693"/>
              </a:xfrm>
            </p:grpSpPr>
            <p:sp>
              <p:nvSpPr>
                <p:cNvPr id="10" name="椭圆 5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sp>
              <p:nvSpPr>
                <p:cNvPr id="11" name="椭圆 5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grpSp>
        </p:gr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p:cTn id="11" dur="500" fill="hold"/>
                                        <p:tgtEl>
                                          <p:spTgt spid="42"/>
                                        </p:tgtEl>
                                        <p:attrNameLst>
                                          <p:attrName>ppt_w</p:attrName>
                                        </p:attrNameLst>
                                      </p:cBhvr>
                                      <p:tavLst>
                                        <p:tav tm="0">
                                          <p:val>
                                            <p:fltVal val="0"/>
                                          </p:val>
                                        </p:tav>
                                        <p:tav tm="100000">
                                          <p:val>
                                            <p:strVal val="#ppt_w"/>
                                          </p:val>
                                        </p:tav>
                                      </p:tavLst>
                                    </p:anim>
                                    <p:anim calcmode="lin" valueType="num">
                                      <p:cBhvr>
                                        <p:cTn id="12" dur="500" fill="hold"/>
                                        <p:tgtEl>
                                          <p:spTgt spid="42"/>
                                        </p:tgtEl>
                                        <p:attrNameLst>
                                          <p:attrName>ppt_h</p:attrName>
                                        </p:attrNameLst>
                                      </p:cBhvr>
                                      <p:tavLst>
                                        <p:tav tm="0">
                                          <p:val>
                                            <p:fltVal val="0"/>
                                          </p:val>
                                        </p:tav>
                                        <p:tav tm="100000">
                                          <p:val>
                                            <p:strVal val="#ppt_h"/>
                                          </p:val>
                                        </p:tav>
                                      </p:tavLst>
                                    </p:anim>
                                    <p:animEffect transition="in" filter="fade">
                                      <p:cBhvr>
                                        <p:cTn id="13"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tags/tag1.xml><?xml version="1.0" encoding="utf-8"?>
<p:tagLst xmlns:p="http://schemas.openxmlformats.org/presentationml/2006/main">
  <p:tag name="TIMING" val="|2.498|28.935"/>
</p:tagLst>
</file>

<file path=ppt/tags/tag10.xml><?xml version="1.0" encoding="utf-8"?>
<p:tagLst xmlns:p="http://schemas.openxmlformats.org/presentationml/2006/main">
  <p:tag name="RAINPROBLEM" val="ProblemItem"/>
</p:tagLst>
</file>

<file path=ppt/tags/tag11.xml><?xml version="1.0" encoding="utf-8"?>
<p:tagLst xmlns:p="http://schemas.openxmlformats.org/presentationml/2006/main">
  <p:tag name="RAINPROBLEM" val="ProblemBullet"/>
  <p:tag name="RAINPROBLEMTYPE" val="MultipleChoice"/>
  <p:tag name="RAINBULLET" val="Wrong"/>
</p:tagLst>
</file>

<file path=ppt/tags/tag12.xml><?xml version="1.0" encoding="utf-8"?>
<p:tagLst xmlns:p="http://schemas.openxmlformats.org/presentationml/2006/main">
  <p:tag name="RAINPROBLEM" val="ProblemBullet"/>
  <p:tag name="RAINPROBLEMTYPE" val="MultipleChoice"/>
  <p:tag name="RAINBULLET" val="Wrong"/>
</p:tagLst>
</file>

<file path=ppt/tags/tag13.xml><?xml version="1.0" encoding="utf-8"?>
<p:tagLst xmlns:p="http://schemas.openxmlformats.org/presentationml/2006/main">
  <p:tag name="RAINPROBLEM" val="ProblemBullet"/>
  <p:tag name="RAINPROBLEMTYPE" val="MultipleChoice"/>
  <p:tag name="RAINBULLET" val="Correct"/>
</p:tagLst>
</file>

<file path=ppt/tags/tag14.xml><?xml version="1.0" encoding="utf-8"?>
<p:tagLst xmlns:p="http://schemas.openxmlformats.org/presentationml/2006/main">
  <p:tag name="RAINPROBLEM" val="ProblemBullet"/>
  <p:tag name="RAINPROBLEMTYPE" val="MultipleChoice"/>
  <p:tag name="RAINBULLET" val="Wrong"/>
</p:tagLst>
</file>

<file path=ppt/tags/tag15.xml><?xml version="1.0" encoding="utf-8"?>
<p:tagLst xmlns:p="http://schemas.openxmlformats.org/presentationml/2006/main">
  <p:tag name="RAINPROBLEM" val="ProblemSubmit"/>
  <p:tag name="RAINPROBLEMTYPE" val="MultipleChoice"/>
</p:tagLst>
</file>

<file path=ppt/tags/tag16.xml><?xml version="1.0" encoding="utf-8"?>
<p:tagLst xmlns:p="http://schemas.openxmlformats.org/presentationml/2006/main">
  <p:tag name="RAINPROBLEMTYPE" val="ProblemTypeMarker"/>
</p:tagLst>
</file>

<file path=ppt/tags/tag17.xml><?xml version="1.0" encoding="utf-8"?>
<p:tagLst xmlns:p="http://schemas.openxmlformats.org/presentationml/2006/main">
  <p:tag name="RAINPROBLEMTYPE" val="ProblemTypeMarker"/>
</p:tagLst>
</file>

<file path=ppt/tags/tag18.xml><?xml version="1.0" encoding="utf-8"?>
<p:tagLst xmlns:p="http://schemas.openxmlformats.org/presentationml/2006/main">
  <p:tag name="RAINPROBLEMTYPE" val="ProblemTypeMarker"/>
</p:tagLst>
</file>

<file path=ppt/tags/tag19.xml><?xml version="1.0" encoding="utf-8"?>
<p:tagLst xmlns:p="http://schemas.openxmlformats.org/presentationml/2006/main">
  <p:tag name="RAINPROBLEMTYPE" val="ProblemTypeMarker"/>
</p:tagLst>
</file>

<file path=ppt/tags/tag2.xml><?xml version="1.0" encoding="utf-8"?>
<p:tagLst xmlns:p="http://schemas.openxmlformats.org/presentationml/2006/main">
  <p:tag name="TIMING" val="|52.27"/>
</p:tagLst>
</file>

<file path=ppt/tags/tag20.xml><?xml version="1.0" encoding="utf-8"?>
<p:tagLst xmlns:p="http://schemas.openxmlformats.org/presentationml/2006/main">
  <p:tag name="RAINPROBLEMTYPE" val="ProblemTypeMarker"/>
</p:tagLst>
</file>

<file path=ppt/tags/tag21.xml><?xml version="1.0" encoding="utf-8"?>
<p:tagLst xmlns:p="http://schemas.openxmlformats.org/presentationml/2006/main">
  <p:tag name="RAINPROBLEM" val="ProblemSetting"/>
  <p:tag name="RAINPROBLEMTYPE" val="MultipleChoice"/>
</p:tagLst>
</file>

<file path=ppt/tags/tag22.xml><?xml version="1.0" encoding="utf-8"?>
<p:tagLst xmlns:p="http://schemas.openxmlformats.org/presentationml/2006/main">
  <p:tag name="RAINPROBLEM" val="MultipleChoice"/>
  <p:tag name="PROBLEMSCORE" val="1.0"/>
</p:tagLst>
</file>

<file path=ppt/tags/tag23.xml><?xml version="1.0" encoding="utf-8"?>
<p:tagLst xmlns:p="http://schemas.openxmlformats.org/presentationml/2006/main">
  <p:tag name="RAINPROBLEM" val="ProblemBody"/>
</p:tagLst>
</file>

<file path=ppt/tags/tag24.xml><?xml version="1.0" encoding="utf-8"?>
<p:tagLst xmlns:p="http://schemas.openxmlformats.org/presentationml/2006/main">
  <p:tag name="RAINPROBLEM" val="ProblemItem"/>
</p:tagLst>
</file>

<file path=ppt/tags/tag25.xml><?xml version="1.0" encoding="utf-8"?>
<p:tagLst xmlns:p="http://schemas.openxmlformats.org/presentationml/2006/main">
  <p:tag name="RAINPROBLEM" val="ProblemItem"/>
</p:tagLst>
</file>

<file path=ppt/tags/tag26.xml><?xml version="1.0" encoding="utf-8"?>
<p:tagLst xmlns:p="http://schemas.openxmlformats.org/presentationml/2006/main">
  <p:tag name="RAINPROBLEM" val="ProblemItem"/>
</p:tagLst>
</file>

<file path=ppt/tags/tag27.xml><?xml version="1.0" encoding="utf-8"?>
<p:tagLst xmlns:p="http://schemas.openxmlformats.org/presentationml/2006/main">
  <p:tag name="RAINPROBLEM" val="ProblemItem"/>
</p:tagLst>
</file>

<file path=ppt/tags/tag28.xml><?xml version="1.0" encoding="utf-8"?>
<p:tagLst xmlns:p="http://schemas.openxmlformats.org/presentationml/2006/main">
  <p:tag name="RAINPROBLEM" val="ProblemBullet"/>
  <p:tag name="RAINPROBLEMTYPE" val="MultipleChoice"/>
  <p:tag name="RAINBULLET" val="Wrong"/>
</p:tagLst>
</file>

<file path=ppt/tags/tag29.xml><?xml version="1.0" encoding="utf-8"?>
<p:tagLst xmlns:p="http://schemas.openxmlformats.org/presentationml/2006/main">
  <p:tag name="RAINPROBLEM" val="ProblemBullet"/>
  <p:tag name="RAINPROBLEMTYPE" val="MultipleChoice"/>
  <p:tag name="RAINBULLET" val="Correct"/>
</p:tagLst>
</file>

<file path=ppt/tags/tag3.xml><?xml version="1.0" encoding="utf-8"?>
<p:tagLst xmlns:p="http://schemas.openxmlformats.org/presentationml/2006/main">
  <p:tag name="TIMING" val="|2.498|28.935"/>
</p:tagLst>
</file>

<file path=ppt/tags/tag30.xml><?xml version="1.0" encoding="utf-8"?>
<p:tagLst xmlns:p="http://schemas.openxmlformats.org/presentationml/2006/main">
  <p:tag name="RAINPROBLEM" val="ProblemBullet"/>
  <p:tag name="RAINPROBLEMTYPE" val="MultipleChoice"/>
  <p:tag name="RAINBULLET" val="Wrong"/>
</p:tagLst>
</file>

<file path=ppt/tags/tag31.xml><?xml version="1.0" encoding="utf-8"?>
<p:tagLst xmlns:p="http://schemas.openxmlformats.org/presentationml/2006/main">
  <p:tag name="RAINPROBLEM" val="ProblemBullet"/>
  <p:tag name="RAINPROBLEMTYPE" val="MultipleChoice"/>
  <p:tag name="RAINBULLET" val="Wrong"/>
</p:tagLst>
</file>

<file path=ppt/tags/tag32.xml><?xml version="1.0" encoding="utf-8"?>
<p:tagLst xmlns:p="http://schemas.openxmlformats.org/presentationml/2006/main">
  <p:tag name="RAINPROBLEM" val="ProblemSubmit"/>
  <p:tag name="RAINPROBLEMTYPE" val="MultipleChoice"/>
</p:tagLst>
</file>

<file path=ppt/tags/tag33.xml><?xml version="1.0" encoding="utf-8"?>
<p:tagLst xmlns:p="http://schemas.openxmlformats.org/presentationml/2006/main">
  <p:tag name="RAINPROBLEMTYPE" val="ProblemTypeMarker"/>
</p:tagLst>
</file>

<file path=ppt/tags/tag34.xml><?xml version="1.0" encoding="utf-8"?>
<p:tagLst xmlns:p="http://schemas.openxmlformats.org/presentationml/2006/main">
  <p:tag name="RAINPROBLEMTYPE" val="ProblemTypeMarker"/>
</p:tagLst>
</file>

<file path=ppt/tags/tag35.xml><?xml version="1.0" encoding="utf-8"?>
<p:tagLst xmlns:p="http://schemas.openxmlformats.org/presentationml/2006/main">
  <p:tag name="RAINPROBLEMTYPE" val="ProblemTypeMarker"/>
</p:tagLst>
</file>

<file path=ppt/tags/tag36.xml><?xml version="1.0" encoding="utf-8"?>
<p:tagLst xmlns:p="http://schemas.openxmlformats.org/presentationml/2006/main">
  <p:tag name="RAINPROBLEMTYPE" val="ProblemTypeMarker"/>
</p:tagLst>
</file>

<file path=ppt/tags/tag37.xml><?xml version="1.0" encoding="utf-8"?>
<p:tagLst xmlns:p="http://schemas.openxmlformats.org/presentationml/2006/main">
  <p:tag name="RAINPROBLEMTYPE" val="ProblemTypeMarker"/>
</p:tagLst>
</file>

<file path=ppt/tags/tag38.xml><?xml version="1.0" encoding="utf-8"?>
<p:tagLst xmlns:p="http://schemas.openxmlformats.org/presentationml/2006/main">
  <p:tag name="RAINPROBLEM" val="ProblemSetting"/>
  <p:tag name="RAINPROBLEMTYPE" val="MultipleChoice"/>
</p:tagLst>
</file>

<file path=ppt/tags/tag39.xml><?xml version="1.0" encoding="utf-8"?>
<p:tagLst xmlns:p="http://schemas.openxmlformats.org/presentationml/2006/main">
  <p:tag name="RAINPROBLEM" val="MultipleChoice"/>
  <p:tag name="PROBLEMSCORE" val="1.0"/>
</p:tagLst>
</file>

<file path=ppt/tags/tag4.xml><?xml version="1.0" encoding="utf-8"?>
<p:tagLst xmlns:p="http://schemas.openxmlformats.org/presentationml/2006/main">
  <p:tag name="TIMING" val="|2.498|28.935"/>
</p:tagLst>
</file>

<file path=ppt/tags/tag40.xml><?xml version="1.0" encoding="utf-8"?>
<p:tagLst xmlns:p="http://schemas.openxmlformats.org/presentationml/2006/main">
  <p:tag name="TIMING" val="|2.498|28.935"/>
</p:tagLst>
</file>

<file path=ppt/tags/tag41.xml><?xml version="1.0" encoding="utf-8"?>
<p:tagLst xmlns:p="http://schemas.openxmlformats.org/presentationml/2006/main">
  <p:tag name="TIMING" val="|2.498|28.935"/>
</p:tagLst>
</file>

<file path=ppt/tags/tag42.xml><?xml version="1.0" encoding="utf-8"?>
<p:tagLst xmlns:p="http://schemas.openxmlformats.org/presentationml/2006/main">
  <p:tag name="TIMING" val="|2.498|28.935"/>
</p:tagLst>
</file>

<file path=ppt/tags/tag43.xml><?xml version="1.0" encoding="utf-8"?>
<p:tagLst xmlns:p="http://schemas.openxmlformats.org/presentationml/2006/main">
  <p:tag name="TIMING" val="|2.498|28.935"/>
</p:tagLst>
</file>

<file path=ppt/tags/tag44.xml><?xml version="1.0" encoding="utf-8"?>
<p:tagLst xmlns:p="http://schemas.openxmlformats.org/presentationml/2006/main">
  <p:tag name="TIMING" val="|2.498|28.935"/>
</p:tagLst>
</file>

<file path=ppt/tags/tag45.xml><?xml version="1.0" encoding="utf-8"?>
<p:tagLst xmlns:p="http://schemas.openxmlformats.org/presentationml/2006/main">
  <p:tag name="TIMING" val="|2.498|28.935"/>
</p:tagLst>
</file>

<file path=ppt/tags/tag46.xml><?xml version="1.0" encoding="utf-8"?>
<p:tagLst xmlns:p="http://schemas.openxmlformats.org/presentationml/2006/main">
  <p:tag name="TIMING" val="|2.498|28.935"/>
</p:tagLst>
</file>

<file path=ppt/tags/tag47.xml><?xml version="1.0" encoding="utf-8"?>
<p:tagLst xmlns:p="http://schemas.openxmlformats.org/presentationml/2006/main">
  <p:tag name="TIMING" val="|2.498|28.935"/>
</p:tagLst>
</file>

<file path=ppt/tags/tag48.xml><?xml version="1.0" encoding="utf-8"?>
<p:tagLst xmlns:p="http://schemas.openxmlformats.org/presentationml/2006/main">
  <p:tag name="TIMING" val="|2.498|28.935"/>
</p:tagLst>
</file>

<file path=ppt/tags/tag49.xml><?xml version="1.0" encoding="utf-8"?>
<p:tagLst xmlns:p="http://schemas.openxmlformats.org/presentationml/2006/main">
  <p:tag name="TIMING" val="|2.498|28.935"/>
</p:tagLst>
</file>

<file path=ppt/tags/tag5.xml><?xml version="1.0" encoding="utf-8"?>
<p:tagLst xmlns:p="http://schemas.openxmlformats.org/presentationml/2006/main">
  <p:tag name="TIMING" val="|52.27"/>
</p:tagLst>
</file>

<file path=ppt/tags/tag50.xml><?xml version="1.0" encoding="utf-8"?>
<p:tagLst xmlns:p="http://schemas.openxmlformats.org/presentationml/2006/main">
  <p:tag name="TIMING" val="|2.498|28.935"/>
</p:tagLst>
</file>

<file path=ppt/tags/tag51.xml><?xml version="1.0" encoding="utf-8"?>
<p:tagLst xmlns:p="http://schemas.openxmlformats.org/presentationml/2006/main">
  <p:tag name="TIMING" val="|2.498|28.935"/>
</p:tagLst>
</file>

<file path=ppt/tags/tag52.xml><?xml version="1.0" encoding="utf-8"?>
<p:tagLst xmlns:p="http://schemas.openxmlformats.org/presentationml/2006/main">
  <p:tag name="TIMING" val="|39.39"/>
</p:tagLst>
</file>

<file path=ppt/tags/tag53.xml><?xml version="1.0" encoding="utf-8"?>
<p:tagLst xmlns:p="http://schemas.openxmlformats.org/presentationml/2006/main">
  <p:tag name="TIMING" val="|2.498|28.935"/>
</p:tagLst>
</file>

<file path=ppt/tags/tag54.xml><?xml version="1.0" encoding="utf-8"?>
<p:tagLst xmlns:p="http://schemas.openxmlformats.org/presentationml/2006/main">
  <p:tag name="TIMING" val="|2.498|28.935"/>
</p:tagLst>
</file>

<file path=ppt/tags/tag55.xml><?xml version="1.0" encoding="utf-8"?>
<p:tagLst xmlns:p="http://schemas.openxmlformats.org/presentationml/2006/main">
  <p:tag name="TIMING" val="|2.498|28.935"/>
</p:tagLst>
</file>

<file path=ppt/tags/tag56.xml><?xml version="1.0" encoding="utf-8"?>
<p:tagLst xmlns:p="http://schemas.openxmlformats.org/presentationml/2006/main">
  <p:tag name="TIMING" val="|2.498|28.935"/>
</p:tagLst>
</file>

<file path=ppt/tags/tag57.xml><?xml version="1.0" encoding="utf-8"?>
<p:tagLst xmlns:p="http://schemas.openxmlformats.org/presentationml/2006/main">
  <p:tag name="TIMING" val="|2.498|28.935"/>
</p:tagLst>
</file>

<file path=ppt/tags/tag58.xml><?xml version="1.0" encoding="utf-8"?>
<p:tagLst xmlns:p="http://schemas.openxmlformats.org/presentationml/2006/main">
  <p:tag name="TIMING" val="|2.498|28.935"/>
</p:tagLst>
</file>

<file path=ppt/tags/tag59.xml><?xml version="1.0" encoding="utf-8"?>
<p:tagLst xmlns:p="http://schemas.openxmlformats.org/presentationml/2006/main">
  <p:tag name="TIMING" val="|2.498|28.935"/>
</p:tagLst>
</file>

<file path=ppt/tags/tag6.xml><?xml version="1.0" encoding="utf-8"?>
<p:tagLst xmlns:p="http://schemas.openxmlformats.org/presentationml/2006/main">
  <p:tag name="RAINPROBLEM" val="ProblemBody"/>
</p:tagLst>
</file>

<file path=ppt/tags/tag7.xml><?xml version="1.0" encoding="utf-8"?>
<p:tagLst xmlns:p="http://schemas.openxmlformats.org/presentationml/2006/main">
  <p:tag name="RAINPROBLEM" val="ProblemItem"/>
</p:tagLst>
</file>

<file path=ppt/tags/tag8.xml><?xml version="1.0" encoding="utf-8"?>
<p:tagLst xmlns:p="http://schemas.openxmlformats.org/presentationml/2006/main">
  <p:tag name="RAINPROBLEM" val="ProblemItem"/>
</p:tagLst>
</file>

<file path=ppt/tags/tag9.xml><?xml version="1.0" encoding="utf-8"?>
<p:tagLst xmlns:p="http://schemas.openxmlformats.org/presentationml/2006/main">
  <p:tag name="RAINPROBLEM" val="ProblemItem"/>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2">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9840</Words>
  <Application>WPS 演示</Application>
  <PresentationFormat>Custom</PresentationFormat>
  <Paragraphs>775</Paragraphs>
  <Slides>46</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46</vt:i4>
      </vt:variant>
    </vt:vector>
  </HeadingPairs>
  <TitlesOfParts>
    <vt:vector size="59" baseType="lpstr">
      <vt:lpstr>Arial</vt:lpstr>
      <vt:lpstr>宋体</vt:lpstr>
      <vt:lpstr>Wingdings</vt:lpstr>
      <vt:lpstr>Verdana</vt:lpstr>
      <vt:lpstr>Times New Roman</vt:lpstr>
      <vt:lpstr>Mangal</vt:lpstr>
      <vt:lpstr>Segoe Print</vt:lpstr>
      <vt:lpstr>微软雅黑</vt:lpstr>
      <vt:lpstr>Arial Unicode MS</vt:lpstr>
      <vt:lpstr>Calibri</vt:lpstr>
      <vt:lpstr>Wingdings 2</vt:lpstr>
      <vt:lpstr>隶书</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徐君</cp:lastModifiedBy>
  <cp:revision>77</cp:revision>
  <dcterms:created xsi:type="dcterms:W3CDTF">2018-08-22T12:15:00Z</dcterms:created>
  <dcterms:modified xsi:type="dcterms:W3CDTF">2020-04-10T07:35:38Z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2052-11.3.0.9221</vt:lpwstr>
  </property>
</Properties>
</file>

<file path=docProps/thumbnail.jpeg>
</file>